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4" r:id="rId4"/>
    <p:sldId id="263" r:id="rId5"/>
    <p:sldId id="265" r:id="rId6"/>
    <p:sldId id="266" r:id="rId7"/>
    <p:sldId id="267" r:id="rId8"/>
    <p:sldId id="268" r:id="rId9"/>
    <p:sldId id="269" r:id="rId10"/>
    <p:sldId id="316" r:id="rId11"/>
    <p:sldId id="301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9" r:id="rId20"/>
    <p:sldId id="280" r:id="rId21"/>
    <p:sldId id="302" r:id="rId22"/>
    <p:sldId id="282" r:id="rId23"/>
    <p:sldId id="283" r:id="rId24"/>
    <p:sldId id="284" r:id="rId25"/>
    <p:sldId id="285" r:id="rId26"/>
    <p:sldId id="315" r:id="rId27"/>
    <p:sldId id="286" r:id="rId28"/>
    <p:sldId id="308" r:id="rId29"/>
    <p:sldId id="307" r:id="rId30"/>
    <p:sldId id="309" r:id="rId31"/>
    <p:sldId id="310" r:id="rId32"/>
    <p:sldId id="317" r:id="rId33"/>
    <p:sldId id="288" r:id="rId34"/>
    <p:sldId id="311" r:id="rId35"/>
    <p:sldId id="312" r:id="rId36"/>
    <p:sldId id="291" r:id="rId37"/>
    <p:sldId id="289" r:id="rId38"/>
    <p:sldId id="290" r:id="rId39"/>
    <p:sldId id="292" r:id="rId40"/>
    <p:sldId id="303" r:id="rId41"/>
    <p:sldId id="293" r:id="rId42"/>
    <p:sldId id="318" r:id="rId43"/>
    <p:sldId id="305" r:id="rId44"/>
    <p:sldId id="314" r:id="rId45"/>
    <p:sldId id="313" r:id="rId46"/>
    <p:sldId id="306" r:id="rId47"/>
    <p:sldId id="295" r:id="rId48"/>
    <p:sldId id="304" r:id="rId49"/>
    <p:sldId id="296" r:id="rId50"/>
    <p:sldId id="297" r:id="rId51"/>
    <p:sldId id="300" r:id="rId52"/>
    <p:sldId id="298" r:id="rId5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6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260" autoAdjust="0"/>
  </p:normalViewPr>
  <p:slideViewPr>
    <p:cSldViewPr snapToGrid="0" showGuides="1">
      <p:cViewPr varScale="1">
        <p:scale>
          <a:sx n="70" d="100"/>
          <a:sy n="70" d="100"/>
        </p:scale>
        <p:origin x="1180" y="48"/>
      </p:cViewPr>
      <p:guideLst>
        <p:guide orient="horz" pos="218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059114" y="4149727"/>
            <a:ext cx="5184775" cy="1336675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dt" sz="half" idx="2"/>
          </p:nvPr>
        </p:nvSpPr>
        <p:spPr>
          <a:xfrm>
            <a:off x="685801" y="6284913"/>
            <a:ext cx="1293813" cy="457200"/>
          </a:xfrm>
        </p:spPr>
        <p:txBody>
          <a:bodyPr/>
          <a:lstStyle>
            <a:lvl1pPr>
              <a:defRPr/>
            </a:lvl1pPr>
          </a:lstStyle>
          <a:p>
            <a:fld id="{4119DC7A-60F5-4259-B016-E2164F419EA2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189444" name="Rectangle 4"/>
          <p:cNvSpPr>
            <a:spLocks noGrp="1" noChangeArrowheads="1"/>
          </p:cNvSpPr>
          <p:nvPr>
            <p:ph type="ftr" sz="quarter" idx="3"/>
          </p:nvPr>
        </p:nvSpPr>
        <p:spPr>
          <a:xfrm>
            <a:off x="2195514" y="6202363"/>
            <a:ext cx="5113337" cy="539750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89445" name="Rectangle 5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A2364122-CCDE-4C2D-B44F-7DDB8DDF83A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89446" name="Oval 6"/>
          <p:cNvSpPr>
            <a:spLocks noChangeArrowheads="1"/>
          </p:cNvSpPr>
          <p:nvPr/>
        </p:nvSpPr>
        <p:spPr bwMode="auto">
          <a:xfrm>
            <a:off x="228600" y="1635125"/>
            <a:ext cx="2514600" cy="2514600"/>
          </a:xfrm>
          <a:prstGeom prst="ellips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 sz="1350">
              <a:latin typeface="Arial" panose="020B0604020202020204" pitchFamily="34" charset="0"/>
            </a:endParaRPr>
          </a:p>
        </p:txBody>
      </p:sp>
      <p:sp>
        <p:nvSpPr>
          <p:cNvPr id="189447" name="Rectangle 7"/>
          <p:cNvSpPr>
            <a:spLocks noChangeArrowheads="1"/>
          </p:cNvSpPr>
          <p:nvPr/>
        </p:nvSpPr>
        <p:spPr bwMode="hidden">
          <a:xfrm>
            <a:off x="0" y="2397125"/>
            <a:ext cx="4724400" cy="1143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 sz="1800"/>
          </a:p>
        </p:txBody>
      </p:sp>
      <p:sp>
        <p:nvSpPr>
          <p:cNvPr id="189448" name="Rectangle 8"/>
          <p:cNvSpPr>
            <a:spLocks noChangeArrowheads="1"/>
          </p:cNvSpPr>
          <p:nvPr/>
        </p:nvSpPr>
        <p:spPr bwMode="hidden">
          <a:xfrm>
            <a:off x="3962400" y="2397125"/>
            <a:ext cx="4724400" cy="11430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 sz="1800"/>
          </a:p>
        </p:txBody>
      </p:sp>
      <p:sp>
        <p:nvSpPr>
          <p:cNvPr id="189449" name="Rectangle 9"/>
          <p:cNvSpPr>
            <a:spLocks noGrp="1" noChangeArrowheads="1"/>
          </p:cNvSpPr>
          <p:nvPr>
            <p:ph type="ctrTitle"/>
          </p:nvPr>
        </p:nvSpPr>
        <p:spPr>
          <a:xfrm>
            <a:off x="838201" y="2163763"/>
            <a:ext cx="7405688" cy="1600200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pic>
        <p:nvPicPr>
          <p:cNvPr id="189450" name="Picture 10" descr="tow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089" y="188915"/>
            <a:ext cx="199072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9451" name="Picture 11" descr="NJU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4" y="260352"/>
            <a:ext cx="2303462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9452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6092827"/>
            <a:ext cx="9117012" cy="2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945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68415"/>
            <a:ext cx="9117013" cy="2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820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19DC7A-60F5-4259-B016-E2164F419EA2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364122-CCDE-4C2D-B44F-7DDB8DDF83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217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5426" y="404813"/>
            <a:ext cx="2035175" cy="54721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8313" y="404813"/>
            <a:ext cx="5954712" cy="54721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19DC7A-60F5-4259-B016-E2164F419EA2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364122-CCDE-4C2D-B44F-7DDB8DDF83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441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19DC7A-60F5-4259-B016-E2164F419EA2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364122-CCDE-4C2D-B44F-7DDB8DDF83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959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19DC7A-60F5-4259-B016-E2164F419EA2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364122-CCDE-4C2D-B44F-7DDB8DDF83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641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4" y="1484313"/>
            <a:ext cx="3994150" cy="43926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14864" y="1484313"/>
            <a:ext cx="3995737" cy="43926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19DC7A-60F5-4259-B016-E2164F419EA2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364122-CCDE-4C2D-B44F-7DDB8DDF83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5527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19DC7A-60F5-4259-B016-E2164F419EA2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364122-CCDE-4C2D-B44F-7DDB8DDF83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335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19DC7A-60F5-4259-B016-E2164F419EA2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364122-CCDE-4C2D-B44F-7DDB8DDF83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622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19DC7A-60F5-4259-B016-E2164F419EA2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364122-CCDE-4C2D-B44F-7DDB8DDF83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551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19DC7A-60F5-4259-B016-E2164F419EA2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364122-CCDE-4C2D-B44F-7DDB8DDF83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371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19DC7A-60F5-4259-B016-E2164F419EA2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364122-CCDE-4C2D-B44F-7DDB8DDF83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675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ChangeArrowheads="1"/>
          </p:cNvSpPr>
          <p:nvPr/>
        </p:nvSpPr>
        <p:spPr bwMode="auto">
          <a:xfrm>
            <a:off x="0" y="1125538"/>
            <a:ext cx="2133600" cy="101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 sz="1800"/>
          </a:p>
        </p:txBody>
      </p:sp>
      <p:sp>
        <p:nvSpPr>
          <p:cNvPr id="188419" name="Rectangle 3"/>
          <p:cNvSpPr>
            <a:spLocks noChangeArrowheads="1"/>
          </p:cNvSpPr>
          <p:nvPr/>
        </p:nvSpPr>
        <p:spPr bwMode="auto">
          <a:xfrm>
            <a:off x="1447800" y="1125538"/>
            <a:ext cx="7239000" cy="1016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 sz="1800"/>
          </a:p>
        </p:txBody>
      </p:sp>
      <p:sp>
        <p:nvSpPr>
          <p:cNvPr id="188420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042989" y="404813"/>
            <a:ext cx="5616575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8421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4" y="1484313"/>
            <a:ext cx="8142287" cy="4392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pic>
        <p:nvPicPr>
          <p:cNvPr id="188422" name="Picture 6" descr="tower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089" y="188915"/>
            <a:ext cx="199072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8423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11188" y="6284913"/>
            <a:ext cx="1293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+mn-lt"/>
              </a:defRPr>
            </a:lvl1pPr>
          </a:lstStyle>
          <a:p>
            <a:fld id="{4119DC7A-60F5-4259-B016-E2164F419EA2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188424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202363"/>
            <a:ext cx="5257800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188425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24750" y="6284913"/>
            <a:ext cx="933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n-lt"/>
              </a:defRPr>
            </a:lvl1pPr>
          </a:lstStyle>
          <a:p>
            <a:fld id="{A2364122-CCDE-4C2D-B44F-7DDB8DDF83A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88426" name="Picture 1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6092827"/>
            <a:ext cx="9117012" cy="2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8427" name="Picture 11" descr="校徽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261940"/>
            <a:ext cx="665162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372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35756" indent="-33575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666750" indent="-329804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¡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70360" indent="-30241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872" indent="-289322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anose="05000000000000000000" pitchFamily="2" charset="2"/>
        <a:buChar char="¡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552575" indent="-2905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tiff"/><Relationship Id="rId7" Type="http://schemas.openxmlformats.org/officeDocument/2006/relationships/image" Target="../media/image20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10" Type="http://schemas.openxmlformats.org/officeDocument/2006/relationships/image" Target="../media/image23.tiff"/><Relationship Id="rId4" Type="http://schemas.openxmlformats.org/officeDocument/2006/relationships/image" Target="../media/image17.tiff"/><Relationship Id="rId9" Type="http://schemas.openxmlformats.org/officeDocument/2006/relationships/image" Target="../media/image22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417755" y="4329191"/>
            <a:ext cx="5184775" cy="1336675"/>
          </a:xfrm>
        </p:spPr>
        <p:txBody>
          <a:bodyPr/>
          <a:lstStyle/>
          <a:p>
            <a:r>
              <a:rPr lang="zh-CN" altLang="en-US" dirty="0" smtClean="0"/>
              <a:t>姓名：宋佳</a:t>
            </a:r>
            <a:endParaRPr lang="en-US" altLang="zh-CN" dirty="0" smtClean="0"/>
          </a:p>
          <a:p>
            <a:r>
              <a:rPr lang="zh-CN" altLang="en-US" dirty="0"/>
              <a:t>学</a:t>
            </a:r>
            <a:r>
              <a:rPr lang="zh-CN" altLang="en-US" dirty="0" smtClean="0"/>
              <a:t>号：</a:t>
            </a:r>
            <a:r>
              <a:rPr lang="en-US" altLang="zh-CN" dirty="0" smtClean="0"/>
              <a:t>MG1533047</a:t>
            </a:r>
          </a:p>
          <a:p>
            <a:r>
              <a:rPr lang="zh-CN" altLang="en-US" dirty="0"/>
              <a:t>指导</a:t>
            </a:r>
            <a:r>
              <a:rPr lang="zh-CN" altLang="en-US" dirty="0" smtClean="0"/>
              <a:t>老师：郭延文 教授</a:t>
            </a:r>
            <a:endParaRPr lang="en-US" altLang="zh-CN" dirty="0" smtClean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基于计算机视觉的零件表面缺陷检测研究和应用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425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第一章 绪论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5" y="1484313"/>
            <a:ext cx="7265986" cy="2742226"/>
          </a:xfrm>
        </p:spPr>
        <p:txBody>
          <a:bodyPr/>
          <a:lstStyle/>
          <a:p>
            <a:r>
              <a:rPr lang="zh-CN" altLang="en-US" dirty="0" smtClean="0"/>
              <a:t>本文工作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lvl="1"/>
            <a:r>
              <a:rPr lang="zh-CN" altLang="en-US" dirty="0" smtClean="0"/>
              <a:t>提出一</a:t>
            </a:r>
            <a:r>
              <a:rPr lang="zh-CN" altLang="en-US" dirty="0"/>
              <a:t>种提取零件表面法线的</a:t>
            </a:r>
            <a:r>
              <a:rPr lang="zh-CN" altLang="en-US" dirty="0" smtClean="0"/>
              <a:t>算法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dirty="0" smtClean="0"/>
              <a:t>将法线图应用到传统目标检测中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dirty="0" smtClean="0"/>
              <a:t>将法线图应用到基于深度学习的目标检测中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7691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内容提要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/>
              <a:t>第一章 绪论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C00000"/>
                </a:solidFill>
              </a:rPr>
              <a:t>第二章 表面法线提取</a:t>
            </a:r>
            <a:endParaRPr lang="en-US" altLang="zh-CN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第三</a:t>
            </a:r>
            <a:r>
              <a:rPr lang="zh-CN" altLang="en-US" dirty="0" smtClean="0"/>
              <a:t>章 基于传统算法的缺陷检测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/>
              <a:t>第四章 基于深度学习的缺陷检测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  <a:tabLst>
                <a:tab pos="5114925" algn="l"/>
              </a:tabLst>
            </a:pPr>
            <a:r>
              <a:rPr lang="zh-CN" altLang="en-US" dirty="0"/>
              <a:t>第五</a:t>
            </a:r>
            <a:r>
              <a:rPr lang="zh-CN" altLang="en-US" dirty="0" smtClean="0"/>
              <a:t>章 总结与展望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82941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第二章 表面法线提取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5" y="1484313"/>
            <a:ext cx="7265986" cy="1895712"/>
          </a:xfrm>
        </p:spPr>
        <p:txBody>
          <a:bodyPr/>
          <a:lstStyle/>
          <a:p>
            <a:r>
              <a:rPr lang="zh-CN" altLang="en-US" dirty="0"/>
              <a:t>硬件</a:t>
            </a:r>
            <a:r>
              <a:rPr lang="zh-CN" altLang="en-US" dirty="0" smtClean="0"/>
              <a:t>设备结构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086" y="1643453"/>
            <a:ext cx="3383031" cy="405466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08876" y="5762449"/>
            <a:ext cx="1572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图</a:t>
            </a:r>
            <a:r>
              <a:rPr lang="en-US" altLang="zh-CN" sz="1200" dirty="0"/>
              <a:t>2-1</a:t>
            </a:r>
            <a:r>
              <a:rPr lang="zh-CN" altLang="en-US" sz="1200" dirty="0"/>
              <a:t>：</a:t>
            </a:r>
            <a:r>
              <a:rPr lang="zh-CN" altLang="en-US" sz="1200" i="1" dirty="0"/>
              <a:t>设备结构图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189107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第二章 表面法线提取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5" y="1484313"/>
            <a:ext cx="7265986" cy="1895712"/>
          </a:xfrm>
        </p:spPr>
        <p:txBody>
          <a:bodyPr/>
          <a:lstStyle/>
          <a:p>
            <a:r>
              <a:rPr lang="zh-CN" altLang="en-US" dirty="0"/>
              <a:t>硬件</a:t>
            </a:r>
            <a:r>
              <a:rPr lang="zh-CN" altLang="en-US" dirty="0" smtClean="0"/>
              <a:t>设备结果图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89" y="2006876"/>
            <a:ext cx="1790222" cy="36251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630" y="2099750"/>
            <a:ext cx="1765958" cy="13244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526" y="2103934"/>
            <a:ext cx="1766750" cy="13250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706" y="4237897"/>
            <a:ext cx="1765958" cy="13244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630" y="4237897"/>
            <a:ext cx="1765958" cy="13244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右箭头 10"/>
          <p:cNvSpPr/>
          <p:nvPr/>
        </p:nvSpPr>
        <p:spPr>
          <a:xfrm>
            <a:off x="2840033" y="4700337"/>
            <a:ext cx="566495" cy="143552"/>
          </a:xfrm>
          <a:prstGeom prst="rightArrow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>
            <a:off x="5173276" y="2690212"/>
            <a:ext cx="616562" cy="143552"/>
          </a:xfrm>
          <a:prstGeom prst="rightArrow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5174852" y="4700337"/>
            <a:ext cx="614986" cy="143552"/>
          </a:xfrm>
          <a:prstGeom prst="rightArrow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>
            <a:off x="2854890" y="2699170"/>
            <a:ext cx="551636" cy="134594"/>
          </a:xfrm>
          <a:prstGeom prst="rightArrow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972909" y="5689993"/>
            <a:ext cx="1860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（</a:t>
            </a:r>
            <a:r>
              <a:rPr lang="en-US" altLang="zh-CN" sz="1200" dirty="0"/>
              <a:t>a</a:t>
            </a:r>
            <a:r>
              <a:rPr lang="zh-CN" altLang="en-US" sz="1200" dirty="0"/>
              <a:t>）</a:t>
            </a:r>
            <a:r>
              <a:rPr lang="zh-CN" altLang="en-US" sz="1200" i="1" dirty="0"/>
              <a:t>整体结构图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406526" y="3530021"/>
            <a:ext cx="1667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（</a:t>
            </a:r>
            <a:r>
              <a:rPr lang="en-US" altLang="zh-CN" sz="1200" dirty="0"/>
              <a:t>b</a:t>
            </a:r>
            <a:r>
              <a:rPr lang="zh-CN" altLang="en-US" sz="1200" dirty="0"/>
              <a:t>）</a:t>
            </a:r>
            <a:r>
              <a:rPr lang="zh-CN" altLang="en-US" sz="1200" i="1" dirty="0"/>
              <a:t>局部放大图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530349" y="5676868"/>
            <a:ext cx="1642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（</a:t>
            </a:r>
            <a:r>
              <a:rPr lang="en-US" altLang="zh-CN" sz="1200" dirty="0"/>
              <a:t>d</a:t>
            </a:r>
            <a:r>
              <a:rPr lang="zh-CN" altLang="en-US" sz="1200" dirty="0"/>
              <a:t>）</a:t>
            </a:r>
            <a:r>
              <a:rPr lang="zh-CN" altLang="en-US" sz="1200" i="1" dirty="0"/>
              <a:t>局部放大图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884477" y="5689992"/>
            <a:ext cx="1578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（</a:t>
            </a:r>
            <a:r>
              <a:rPr lang="en-US" altLang="zh-CN" sz="1200" dirty="0"/>
              <a:t>e</a:t>
            </a:r>
            <a:r>
              <a:rPr lang="zh-CN" altLang="en-US" sz="1200" dirty="0"/>
              <a:t>）局部细节图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728524" y="3519415"/>
            <a:ext cx="16806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（</a:t>
            </a:r>
            <a:r>
              <a:rPr lang="en-US" altLang="zh-CN" sz="1200" dirty="0"/>
              <a:t>c</a:t>
            </a:r>
            <a:r>
              <a:rPr lang="zh-CN" altLang="en-US" sz="1200" dirty="0"/>
              <a:t>）</a:t>
            </a:r>
            <a:r>
              <a:rPr lang="zh-CN" altLang="en-US" sz="1200" i="1" dirty="0"/>
              <a:t>局部细节图</a:t>
            </a:r>
          </a:p>
        </p:txBody>
      </p:sp>
    </p:spTree>
    <p:extLst>
      <p:ext uri="{BB962C8B-B14F-4D97-AF65-F5344CB8AC3E}">
        <p14:creationId xmlns:p14="http://schemas.microsoft.com/office/powerpoint/2010/main" val="237466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第二章 表面法线提取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5" y="1484313"/>
            <a:ext cx="7265986" cy="1895712"/>
          </a:xfrm>
        </p:spPr>
        <p:txBody>
          <a:bodyPr/>
          <a:lstStyle/>
          <a:p>
            <a:r>
              <a:rPr lang="zh-CN" altLang="en-US" dirty="0" smtClean="0"/>
              <a:t>零件照片获取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</p:txBody>
      </p:sp>
      <p:sp>
        <p:nvSpPr>
          <p:cNvPr id="17" name="文本框 16"/>
          <p:cNvSpPr txBox="1"/>
          <p:nvPr/>
        </p:nvSpPr>
        <p:spPr>
          <a:xfrm>
            <a:off x="3636414" y="3046501"/>
            <a:ext cx="114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All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295" y="2946244"/>
            <a:ext cx="1603650" cy="139423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704293" y="2946251"/>
            <a:ext cx="114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East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47" y="2946244"/>
            <a:ext cx="1603650" cy="1394233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836045" y="2946251"/>
            <a:ext cx="114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West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175" y="1250514"/>
            <a:ext cx="1603650" cy="1394233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770173" y="1250521"/>
            <a:ext cx="114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North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171" y="4641071"/>
            <a:ext cx="1603650" cy="1394233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3770173" y="4623685"/>
            <a:ext cx="114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South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171" y="2937100"/>
            <a:ext cx="1603650" cy="1394233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3770169" y="2937107"/>
            <a:ext cx="114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Top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75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第二章 表面法线提取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5" y="1484313"/>
            <a:ext cx="7265986" cy="1895712"/>
          </a:xfrm>
        </p:spPr>
        <p:txBody>
          <a:bodyPr/>
          <a:lstStyle/>
          <a:p>
            <a:r>
              <a:rPr lang="zh-CN" altLang="en-US" dirty="0" smtClean="0"/>
              <a:t>零件照片获取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</p:txBody>
      </p:sp>
      <p:sp>
        <p:nvSpPr>
          <p:cNvPr id="17" name="文本框 16"/>
          <p:cNvSpPr txBox="1"/>
          <p:nvPr/>
        </p:nvSpPr>
        <p:spPr>
          <a:xfrm>
            <a:off x="3636414" y="3046501"/>
            <a:ext cx="114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All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295" y="2946244"/>
            <a:ext cx="1603650" cy="139423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704293" y="2946251"/>
            <a:ext cx="114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East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175" y="1250514"/>
            <a:ext cx="1603650" cy="1394233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770173" y="1250521"/>
            <a:ext cx="114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North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171" y="4641071"/>
            <a:ext cx="1603650" cy="1394233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3770173" y="4623685"/>
            <a:ext cx="114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South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171" y="2937100"/>
            <a:ext cx="1603650" cy="1394233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3770169" y="2937107"/>
            <a:ext cx="114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Top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302" y="2946244"/>
            <a:ext cx="1603645" cy="1394233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704300" y="2946250"/>
            <a:ext cx="114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East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50" y="2946244"/>
            <a:ext cx="1603645" cy="1394233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1836048" y="2946250"/>
            <a:ext cx="114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West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179" y="1249030"/>
            <a:ext cx="1603645" cy="1394233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3770177" y="1249036"/>
            <a:ext cx="114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North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179" y="4637563"/>
            <a:ext cx="1603645" cy="1394233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3770177" y="4637569"/>
            <a:ext cx="114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South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180" y="2937100"/>
            <a:ext cx="1603645" cy="1394233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3770178" y="2937106"/>
            <a:ext cx="114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Top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78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第二章 表面法线提取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5" y="1484315"/>
            <a:ext cx="7265986" cy="529811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法线</a:t>
            </a:r>
            <a:r>
              <a:rPr lang="zh-CN" altLang="en-US" dirty="0" smtClean="0"/>
              <a:t>提取算法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校正算法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sz="1400" dirty="0"/>
              <a:t>白平衡校正</a:t>
            </a:r>
            <a:endParaRPr lang="en-US" altLang="zh-CN" sz="1400" dirty="0"/>
          </a:p>
          <a:p>
            <a:pPr lvl="1">
              <a:lnSpc>
                <a:spcPct val="150000"/>
              </a:lnSpc>
            </a:pPr>
            <a:r>
              <a:rPr lang="zh-CN" altLang="en-US" sz="1400" dirty="0"/>
              <a:t>颜色校正</a:t>
            </a:r>
            <a:endParaRPr lang="en-US" altLang="zh-CN" sz="1400" dirty="0"/>
          </a:p>
          <a:p>
            <a:pPr lvl="1">
              <a:lnSpc>
                <a:spcPct val="150000"/>
              </a:lnSpc>
            </a:pPr>
            <a:r>
              <a:rPr lang="zh-CN" altLang="en-US" sz="1400" dirty="0"/>
              <a:t>畸变校正</a:t>
            </a:r>
            <a:endParaRPr lang="en-US" altLang="zh-CN" sz="1400" dirty="0"/>
          </a:p>
          <a:p>
            <a:pPr lvl="1">
              <a:lnSpc>
                <a:spcPct val="150000"/>
              </a:lnSpc>
            </a:pPr>
            <a:r>
              <a:rPr lang="zh-CN" altLang="en-US" sz="1400" dirty="0"/>
              <a:t>光线补偿</a:t>
            </a:r>
            <a:endParaRPr lang="en-US" altLang="zh-CN" sz="14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dirty="0" smtClean="0"/>
          </a:p>
          <a:p>
            <a:r>
              <a:rPr lang="zh-CN" altLang="en-US" dirty="0" smtClean="0"/>
              <a:t>法线</a:t>
            </a:r>
            <a:r>
              <a:rPr lang="zh-CN" altLang="en-US" dirty="0"/>
              <a:t>计算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50159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第二章 表面法线提取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8314" y="1484313"/>
                <a:ext cx="9395214" cy="4841536"/>
              </a:xfrm>
            </p:spPr>
            <p:txBody>
              <a:bodyPr/>
              <a:lstStyle/>
              <a:p>
                <a:r>
                  <a:rPr lang="zh-CN" altLang="en-US" dirty="0" smtClean="0"/>
                  <a:t>校正算法</a:t>
                </a: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616744" lvl="1" indent="-285750"/>
                <a:r>
                  <a:rPr lang="zh-CN" altLang="en-US" dirty="0" smtClean="0"/>
                  <a:t>白平衡校正：白卡</a:t>
                </a:r>
                <a:endParaRPr lang="en-US" altLang="zh-CN" dirty="0" smtClean="0"/>
              </a:p>
              <a:p>
                <a:pPr marL="330994" lvl="1" indent="0">
                  <a:buNone/>
                </a:pPr>
                <a:endParaRPr lang="en-US" altLang="zh-CN" dirty="0" smtClean="0"/>
              </a:p>
              <a:p>
                <a:pPr marL="616744" lvl="1" indent="-285750"/>
                <a:r>
                  <a:rPr lang="zh-CN" altLang="en-US" dirty="0" smtClean="0"/>
                  <a:t>颜色校正：</a:t>
                </a:r>
                <a:r>
                  <a:rPr lang="en-US" altLang="zh-CN" dirty="0" smtClean="0"/>
                  <a:t>24</a:t>
                </a:r>
                <a:r>
                  <a:rPr lang="zh-CN" altLang="en-US" dirty="0" smtClean="0"/>
                  <a:t>色标准色卡</a:t>
                </a:r>
                <a:endParaRPr lang="en-US" altLang="zh-CN" dirty="0" smtClean="0"/>
              </a:p>
              <a:p>
                <a:pPr marL="330994" lvl="1" indent="0">
                  <a:buNone/>
                </a:pPr>
                <a:endParaRPr lang="en-US" altLang="zh-CN" dirty="0" smtClean="0"/>
              </a:p>
              <a:p>
                <a:pPr marL="616744" lvl="1" indent="-285750"/>
                <a:r>
                  <a:rPr lang="zh-CN" altLang="en-US" dirty="0" smtClean="0"/>
                  <a:t>畸变校正：张正友标定法</a:t>
                </a:r>
                <a:endParaRPr lang="en-US" altLang="zh-CN" dirty="0" smtClean="0"/>
              </a:p>
              <a:p>
                <a:pPr marL="330994" lvl="1" indent="0">
                  <a:buNone/>
                </a:pPr>
                <a:endParaRPr lang="en-US" altLang="zh-CN" dirty="0" smtClean="0"/>
              </a:p>
              <a:p>
                <a:pPr marL="616744" lvl="1" indent="-285750"/>
                <a:r>
                  <a:rPr lang="zh-CN" altLang="en-US" dirty="0" smtClean="0"/>
                  <a:t>光线补偿：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𝐶𝐼𝑚𝑎𝑔𝑒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altLang="zh-CN" dirty="0" smtClean="0"/>
              </a:p>
              <a:p>
                <a:pPr marL="330994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𝐼𝑚𝑎𝑔𝑒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altLang="zh-CN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𝐶𝑜𝑚𝑝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∗(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𝑎𝑣𝑔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𝐼𝑚𝑎𝑔𝑒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𝑎𝑣𝑔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𝐵𝑎𝑠𝑒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))∗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altLang="zh-CN" dirty="0" smtClean="0"/>
              </a:p>
              <a:p>
                <a:pPr marL="330994" lvl="1" indent="0">
                  <a:buNone/>
                </a:pPr>
                <a:r>
                  <a:rPr lang="zh-CN" altLang="en-US" dirty="0" smtClean="0"/>
                  <a:t>                     </a:t>
                </a:r>
                <a:r>
                  <a:rPr lang="zh-CN" altLang="en-US" sz="1300" dirty="0"/>
                  <a:t>其中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300" i="1">
                            <a:latin typeface="Cambria Math" panose="02040503050406030204" pitchFamily="18" charset="0"/>
                          </a:rPr>
                          <m:t>𝐶𝑜𝑚𝑝</m:t>
                        </m:r>
                      </m:e>
                      <m:sub>
                        <m:r>
                          <a:rPr lang="en-US" altLang="zh-CN" sz="13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CN" sz="13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300">
                        <a:latin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lang="en-US" altLang="zh-CN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300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zh-CN" altLang="zh-CN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300" i="1">
                                <a:latin typeface="Cambria Math" panose="02040503050406030204" pitchFamily="18" charset="0"/>
                              </a:rPr>
                              <m:t>𝐵𝑎𝑠𝑒</m:t>
                            </m:r>
                          </m:e>
                          <m:sup>
                            <m:r>
                              <a:rPr lang="en-US" altLang="zh-CN" sz="13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p>
                        <m:r>
                          <a:rPr lang="en-US" altLang="zh-CN" sz="13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zh-CN" altLang="zh-CN" sz="13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300" i="1">
                                <a:latin typeface="Cambria Math" panose="02040503050406030204" pitchFamily="18" charset="0"/>
                              </a:rPr>
                              <m:t>𝐴𝑑𝑗𝑢𝑠𝑡</m:t>
                            </m:r>
                          </m:e>
                          <m:sub>
                            <m:r>
                              <a:rPr lang="en-US" altLang="zh-CN" sz="13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altLang="zh-CN" sz="13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  <m:r>
                          <a:rPr lang="en-US" altLang="zh-CN" sz="13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3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13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zh-CN" altLang="en-US" sz="1300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13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1300" i="1" dirty="0"/>
              </a:p>
              <a:p>
                <a:pPr marL="330994" lvl="1" indent="0" algn="just">
                  <a:buNone/>
                </a:pPr>
                <a:r>
                  <a:rPr lang="en-US" altLang="zh-CN" sz="1300" dirty="0"/>
                  <a:t>                     </a:t>
                </a:r>
                <a14:m>
                  <m:oMath xmlns:m="http://schemas.openxmlformats.org/officeDocument/2006/math">
                    <m:r>
                      <a:rPr lang="en-US" altLang="zh-CN" sz="1300" i="1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a:rPr lang="en-US" altLang="zh-CN" sz="13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1300" i="1"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altLang="zh-CN" sz="13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13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3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sz="13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3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13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3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13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zh-CN" altLang="zh-CN" sz="1300" dirty="0"/>
              </a:p>
              <a:p>
                <a:pPr marL="0" indent="0">
                  <a:buNone/>
                </a:pPr>
                <a:endParaRPr lang="zh-CN" altLang="zh-CN" dirty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4" y="1484313"/>
                <a:ext cx="9395214" cy="4841536"/>
              </a:xfrm>
              <a:blipFill rotWithShape="0">
                <a:blip r:embed="rId2"/>
                <a:stretch>
                  <a:fillRect l="-195" t="-1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602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第二章 表面法线提取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8314" y="1484313"/>
                <a:ext cx="9395214" cy="4841536"/>
              </a:xfrm>
            </p:spPr>
            <p:txBody>
              <a:bodyPr/>
              <a:lstStyle/>
              <a:p>
                <a:r>
                  <a:rPr lang="zh-CN" altLang="en-US" dirty="0"/>
                  <a:t>法线</a:t>
                </a:r>
                <a:r>
                  <a:rPr lang="zh-CN" altLang="en-US" dirty="0" smtClean="0"/>
                  <a:t>计算</a:t>
                </a: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330994" lvl="1" indent="0">
                  <a:buNone/>
                </a:pPr>
                <a:r>
                  <a:rPr lang="en-US" altLang="zh-CN" dirty="0" smtClean="0"/>
                  <a:t>1. </a:t>
                </a:r>
                <a:r>
                  <a:rPr lang="zh-CN" altLang="en-US" dirty="0" smtClean="0"/>
                  <a:t>获滤除高光照片亮度：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𝐼𝑚𝑎𝑔𝑒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𝐼𝑚𝑎𝑔𝑒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𝐼𝑚𝑎𝑔𝑒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𝐼𝑚𝑎𝑔𝑒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endParaRPr lang="en-US" altLang="zh-CN" dirty="0" smtClean="0"/>
              </a:p>
              <a:p>
                <a:pPr marL="330994" lvl="1" indent="0">
                  <a:buNone/>
                </a:pPr>
                <a:endParaRPr lang="en-US" altLang="zh-CN" dirty="0" smtClean="0"/>
              </a:p>
              <a:p>
                <a:pPr marL="330994" lvl="1" indent="0">
                  <a:buNone/>
                </a:pPr>
                <a:r>
                  <a:rPr lang="en-US" altLang="zh-CN" dirty="0" smtClean="0"/>
                  <a:t>2. </a:t>
                </a:r>
                <a:r>
                  <a:rPr lang="zh-CN" altLang="en-US" dirty="0" smtClean="0"/>
                  <a:t>新建</a:t>
                </a:r>
                <a:r>
                  <a:rPr lang="en-US" altLang="zh-CN" dirty="0" err="1" smtClean="0"/>
                  <a:t>SouthEast</a:t>
                </a:r>
                <a:r>
                  <a:rPr lang="zh-CN" altLang="en-US" dirty="0" smtClean="0"/>
                  <a:t>和</a:t>
                </a:r>
                <a:r>
                  <a:rPr lang="en-US" altLang="zh-CN" dirty="0" err="1" smtClean="0"/>
                  <a:t>NorthWest</a:t>
                </a:r>
                <a:endParaRPr lang="en-US" altLang="zh-CN" dirty="0" smtClean="0"/>
              </a:p>
              <a:p>
                <a:pPr marL="330994" lvl="1" indent="0">
                  <a:buNone/>
                </a:pPr>
                <a:r>
                  <a:rPr lang="zh-CN" altLang="en-US" dirty="0" smtClean="0"/>
                  <a:t>将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𝐼𝑚𝑎𝑔𝑒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zh-CN" altLang="en-US" dirty="0" smtClean="0"/>
                  <a:t>作为</a:t>
                </a:r>
                <a:r>
                  <a:rPr lang="en-US" altLang="zh-CN" dirty="0" err="1"/>
                  <a:t>SouthEast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通道</a:t>
                </a:r>
                <a:r>
                  <a:rPr lang="zh-CN" altLang="en-US" dirty="0" smtClean="0"/>
                  <a:t>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𝐼𝑚𝑎𝑔𝑒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zh-CN" altLang="en-US" dirty="0" smtClean="0"/>
                  <a:t>作为</a:t>
                </a:r>
                <a:r>
                  <a:rPr lang="en-US" altLang="zh-CN" dirty="0" err="1"/>
                  <a:t>SouthEast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R</a:t>
                </a:r>
                <a:r>
                  <a:rPr lang="zh-CN" altLang="en-US" dirty="0" smtClean="0"/>
                  <a:t>通道，</a:t>
                </a:r>
                <a:endParaRPr lang="en-US" altLang="zh-CN" dirty="0" smtClean="0"/>
              </a:p>
              <a:p>
                <a:pPr marL="330994" lvl="1" indent="0">
                  <a:buNone/>
                </a:pPr>
                <a:r>
                  <a:rPr lang="zh-CN" altLang="en-US" dirty="0" smtClean="0"/>
                  <a:t>将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𝐼𝑚𝑎𝑔𝑒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zh-CN" altLang="en-US" dirty="0" smtClean="0"/>
                  <a:t>作为</a:t>
                </a:r>
                <a:r>
                  <a:rPr lang="en-US" altLang="zh-CN" dirty="0" err="1"/>
                  <a:t>NorthWest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通道</a:t>
                </a:r>
                <a:r>
                  <a:rPr lang="zh-CN" altLang="en-US" dirty="0" smtClean="0"/>
                  <a:t>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𝐼𝑚𝑎𝑔𝑒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zh-CN" altLang="en-US" dirty="0" smtClean="0"/>
                  <a:t>作为</a:t>
                </a:r>
                <a:r>
                  <a:rPr lang="en-US" altLang="zh-CN" dirty="0" err="1"/>
                  <a:t>NorthWest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R</a:t>
                </a:r>
                <a:r>
                  <a:rPr lang="zh-CN" altLang="en-US" dirty="0" smtClean="0"/>
                  <a:t>通道</a:t>
                </a:r>
                <a:r>
                  <a:rPr lang="zh-CN" altLang="en-US" dirty="0"/>
                  <a:t>。</a:t>
                </a:r>
                <a:endParaRPr lang="en-US" altLang="zh-CN" dirty="0" smtClean="0"/>
              </a:p>
              <a:p>
                <a:pPr marL="330994" lvl="1" indent="0">
                  <a:buNone/>
                </a:pPr>
                <a:endParaRPr lang="en-US" altLang="zh-CN" dirty="0" smtClean="0"/>
              </a:p>
              <a:p>
                <a:pPr marL="330994" lvl="1" indent="0">
                  <a:buNone/>
                </a:pPr>
                <a:r>
                  <a:rPr lang="en-US" altLang="zh-CN" dirty="0" smtClean="0"/>
                  <a:t>3. </a:t>
                </a:r>
                <a:r>
                  <a:rPr lang="zh-CN" altLang="en-US" dirty="0" smtClean="0"/>
                  <a:t>分别调整</a:t>
                </a:r>
                <a:r>
                  <a:rPr lang="en-US" altLang="zh-CN" dirty="0" err="1"/>
                  <a:t>SouthEast</a:t>
                </a:r>
                <a:r>
                  <a:rPr lang="zh-CN" altLang="en-US" dirty="0"/>
                  <a:t>和</a:t>
                </a:r>
                <a:r>
                  <a:rPr lang="en-US" altLang="zh-CN" dirty="0" err="1" smtClean="0"/>
                  <a:t>NorthWest</a:t>
                </a:r>
                <a:r>
                  <a:rPr lang="zh-CN" altLang="en-US" dirty="0" smtClean="0"/>
                  <a:t>色阶到</a:t>
                </a:r>
                <a:r>
                  <a:rPr lang="en-US" altLang="zh-CN" dirty="0" smtClean="0"/>
                  <a:t>[0.5-1.0]</a:t>
                </a:r>
                <a:r>
                  <a:rPr lang="zh-CN" altLang="en-US" dirty="0" smtClean="0"/>
                  <a:t>，</a:t>
                </a:r>
                <a:r>
                  <a:rPr lang="en-US" altLang="zh-CN" dirty="0" smtClean="0"/>
                  <a:t>[0.0=0.5]</a:t>
                </a:r>
                <a:r>
                  <a:rPr lang="zh-CN" altLang="en-US" dirty="0" smtClean="0"/>
                  <a:t>：</a:t>
                </a:r>
                <a:endParaRPr lang="en-US" altLang="zh-CN" dirty="0" smtClean="0"/>
              </a:p>
              <a:p>
                <a:pPr marL="330994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CN" dirty="0" smtClean="0"/>
              </a:p>
              <a:p>
                <a:pPr marL="330994" lvl="1" indent="0">
                  <a:buNone/>
                </a:pPr>
                <a:endParaRPr lang="en-US" altLang="zh-CN" dirty="0"/>
              </a:p>
              <a:p>
                <a:pPr marL="330994" lvl="1" indent="0">
                  <a:buNone/>
                </a:pPr>
                <a:r>
                  <a:rPr lang="en-US" altLang="zh-CN" dirty="0" smtClean="0"/>
                  <a:t>4. </a:t>
                </a:r>
                <a:r>
                  <a:rPr lang="zh-CN" altLang="en-US" dirty="0" smtClean="0"/>
                  <a:t>计算</a:t>
                </a:r>
                <a:r>
                  <a:rPr lang="en-US" altLang="zh-CN" dirty="0" smtClean="0"/>
                  <a:t>Normal1</a:t>
                </a:r>
                <a:r>
                  <a:rPr lang="zh-CN" altLang="en-US" dirty="0" smtClean="0"/>
                  <a:t>的</a:t>
                </a:r>
                <a:r>
                  <a:rPr lang="en-US" altLang="zh-CN" dirty="0" smtClean="0"/>
                  <a:t>R</a:t>
                </a:r>
                <a:r>
                  <a:rPr lang="zh-CN" altLang="en-US" dirty="0" smtClean="0"/>
                  <a:t>、</a:t>
                </a:r>
                <a:r>
                  <a:rPr lang="en-US" altLang="zh-CN" dirty="0" smtClean="0"/>
                  <a:t>G</a:t>
                </a:r>
                <a:r>
                  <a:rPr lang="zh-CN" altLang="en-US" dirty="0" smtClean="0"/>
                  <a:t>通道：</a:t>
                </a:r>
                <a:r>
                  <a:rPr lang="en-US" altLang="zh-CN" dirty="0"/>
                  <a:t>Norma</a:t>
                </a:r>
                <a:r>
                  <a:rPr lang="en-US" altLang="zh-CN" dirty="0" smtClean="0"/>
                  <a:t>l</a:t>
                </a:r>
                <a:r>
                  <a:rPr lang="en-US" altLang="zh-CN" dirty="0"/>
                  <a:t>1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NorthWest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SouthEast</m:t>
                    </m:r>
                  </m:oMath>
                </a14:m>
                <a:endParaRPr lang="zh-CN" altLang="zh-CN" dirty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4" y="1484313"/>
                <a:ext cx="9395214" cy="4841536"/>
              </a:xfrm>
              <a:blipFill rotWithShape="0">
                <a:blip r:embed="rId2"/>
                <a:stretch>
                  <a:fillRect l="-195" t="-1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899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第二章 表面法线提取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8314" y="1484315"/>
                <a:ext cx="9395214" cy="4160241"/>
              </a:xfrm>
            </p:spPr>
            <p:txBody>
              <a:bodyPr/>
              <a:lstStyle/>
              <a:p>
                <a:r>
                  <a:rPr lang="zh-CN" altLang="en-US" dirty="0"/>
                  <a:t>法线</a:t>
                </a:r>
                <a:r>
                  <a:rPr lang="zh-CN" altLang="en-US" dirty="0" smtClean="0"/>
                  <a:t>计算</a:t>
                </a: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330994" lvl="1" indent="0">
                  <a:buNone/>
                </a:pPr>
                <a:r>
                  <a:rPr lang="en-US" altLang="zh-CN" dirty="0"/>
                  <a:t>5</a:t>
                </a:r>
                <a:r>
                  <a:rPr lang="en-US" altLang="zh-CN" dirty="0" smtClean="0"/>
                  <a:t>. </a:t>
                </a:r>
                <a:r>
                  <a:rPr lang="zh-CN" altLang="en-US" dirty="0" smtClean="0"/>
                  <a:t>计算</a:t>
                </a:r>
                <a:r>
                  <a:rPr lang="en-US" altLang="zh-CN" dirty="0" smtClean="0"/>
                  <a:t>Normal1</a:t>
                </a:r>
                <a:r>
                  <a:rPr lang="zh-CN" altLang="en-US" dirty="0" smtClean="0"/>
                  <a:t>的</a:t>
                </a:r>
                <a:r>
                  <a:rPr lang="en-US" altLang="zh-CN" dirty="0" smtClean="0"/>
                  <a:t>B</a:t>
                </a:r>
                <a:r>
                  <a:rPr lang="zh-CN" altLang="en-US" dirty="0" smtClean="0"/>
                  <a:t>通道：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=2.0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∗</m:t>
                    </m:r>
                    <m:rad>
                      <m:radPr>
                        <m:degHide m:val="on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1.0−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−0.5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−0.5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i="1">
                        <a:latin typeface="Cambria Math" panose="02040503050406030204" pitchFamily="18" charset="0"/>
                      </a:rPr>
                      <m:t>−1.0</m:t>
                    </m:r>
                  </m:oMath>
                </a14:m>
                <a:endParaRPr lang="zh-CN" altLang="zh-CN" dirty="0"/>
              </a:p>
              <a:p>
                <a:pPr marL="330994" lvl="1" indent="0">
                  <a:buNone/>
                </a:pPr>
                <a:endParaRPr lang="en-US" altLang="zh-CN" dirty="0" smtClean="0"/>
              </a:p>
              <a:p>
                <a:pPr marL="330994" lvl="1" indent="0">
                  <a:buNone/>
                </a:pPr>
                <a:r>
                  <a:rPr lang="en-US" altLang="zh-CN" dirty="0" smtClean="0"/>
                  <a:t>6. </a:t>
                </a:r>
                <a:r>
                  <a:rPr lang="zh-CN" altLang="en-US" dirty="0" smtClean="0"/>
                  <a:t>使用保留高光的照片用同样的方法计算</a:t>
                </a:r>
                <a:r>
                  <a:rPr lang="en-US" altLang="zh-CN" dirty="0" smtClean="0"/>
                  <a:t>Normal2</a:t>
                </a:r>
              </a:p>
              <a:p>
                <a:pPr marL="330994" lvl="1" indent="0">
                  <a:buNone/>
                </a:pPr>
                <a:endParaRPr lang="en-US" altLang="zh-CN" dirty="0"/>
              </a:p>
              <a:p>
                <a:pPr marL="330994" lvl="1" indent="0">
                  <a:buNone/>
                </a:pPr>
                <a:r>
                  <a:rPr lang="en-US" altLang="zh-CN" dirty="0"/>
                  <a:t>7</a:t>
                </a:r>
                <a:r>
                  <a:rPr lang="en-US" altLang="zh-CN" dirty="0" smtClean="0"/>
                  <a:t>. </a:t>
                </a:r>
                <a:r>
                  <a:rPr lang="zh-CN" altLang="en-US" dirty="0" smtClean="0"/>
                  <a:t>计算最终法线：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Normal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Normal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Normal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4" y="1484315"/>
                <a:ext cx="9395214" cy="4160241"/>
              </a:xfrm>
              <a:blipFill rotWithShape="0">
                <a:blip r:embed="rId2"/>
                <a:stretch>
                  <a:fillRect l="-195" t="-13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420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内容提要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/>
              <a:t>第一章 绪论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第二</a:t>
            </a:r>
            <a:r>
              <a:rPr lang="zh-CN" altLang="en-US" dirty="0" smtClean="0"/>
              <a:t>章 表面法线提取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第三</a:t>
            </a:r>
            <a:r>
              <a:rPr lang="zh-CN" altLang="en-US" dirty="0" smtClean="0"/>
              <a:t>章 基于传统算法的缺陷检测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/>
              <a:t>第四章 基于深度学习的缺陷检测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  <a:tabLst>
                <a:tab pos="5114925" algn="l"/>
              </a:tabLst>
            </a:pPr>
            <a:r>
              <a:rPr lang="zh-CN" altLang="en-US" dirty="0"/>
              <a:t>第五</a:t>
            </a:r>
            <a:r>
              <a:rPr lang="zh-CN" altLang="en-US" dirty="0" smtClean="0"/>
              <a:t>章 总结与展望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29032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 bwMode="auto">
          <a:xfrm>
            <a:off x="846036" y="2218012"/>
            <a:ext cx="7511753" cy="3277464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第二章 表面法线提取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4" y="1484313"/>
            <a:ext cx="9395214" cy="1447576"/>
          </a:xfrm>
        </p:spPr>
        <p:txBody>
          <a:bodyPr/>
          <a:lstStyle/>
          <a:p>
            <a:r>
              <a:rPr lang="zh-CN" altLang="en-US" dirty="0"/>
              <a:t>法线</a:t>
            </a:r>
            <a:r>
              <a:rPr lang="zh-CN" altLang="en-US" dirty="0" smtClean="0"/>
              <a:t>计算</a:t>
            </a:r>
            <a:r>
              <a:rPr lang="zh-CN" altLang="en-US" dirty="0"/>
              <a:t>结果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6" y="2444254"/>
            <a:ext cx="2828924" cy="28249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726" y="2444254"/>
            <a:ext cx="2828924" cy="28249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728" y="2444254"/>
            <a:ext cx="2828975" cy="28249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619144" y="5613028"/>
            <a:ext cx="1965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图</a:t>
            </a:r>
            <a:r>
              <a:rPr lang="en-US" altLang="zh-CN" sz="1200" dirty="0"/>
              <a:t>2-2</a:t>
            </a:r>
            <a:r>
              <a:rPr lang="zh-CN" altLang="en-US" sz="1200" dirty="0"/>
              <a:t>：</a:t>
            </a:r>
            <a:r>
              <a:rPr lang="zh-CN" altLang="en-US" sz="1200" i="1" dirty="0"/>
              <a:t>法线计算结果图</a:t>
            </a:r>
            <a:endParaRPr lang="zh-CN" altLang="en-US" i="1" dirty="0"/>
          </a:p>
        </p:txBody>
      </p:sp>
      <p:sp>
        <p:nvSpPr>
          <p:cNvPr id="10" name="右箭头 9"/>
          <p:cNvSpPr/>
          <p:nvPr/>
        </p:nvSpPr>
        <p:spPr bwMode="auto">
          <a:xfrm>
            <a:off x="4123348" y="3685828"/>
            <a:ext cx="915329" cy="341832"/>
          </a:xfrm>
          <a:prstGeom prst="rightArrow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402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内容提要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/>
              <a:t>第一章 绪论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第二</a:t>
            </a:r>
            <a:r>
              <a:rPr lang="zh-CN" altLang="en-US" dirty="0" smtClean="0"/>
              <a:t>章 表面法线提取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C00000"/>
                </a:solidFill>
              </a:rPr>
              <a:t>第三</a:t>
            </a:r>
            <a:r>
              <a:rPr lang="zh-CN" altLang="en-US" dirty="0" smtClean="0">
                <a:solidFill>
                  <a:srgbClr val="C00000"/>
                </a:solidFill>
              </a:rPr>
              <a:t>章 基于传统算法的缺陷检测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/>
              <a:t>第四章 基于深度学习的缺陷检测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  <a:tabLst>
                <a:tab pos="5114925" algn="l"/>
              </a:tabLst>
            </a:pPr>
            <a:r>
              <a:rPr lang="zh-CN" altLang="en-US" dirty="0"/>
              <a:t>第五</a:t>
            </a:r>
            <a:r>
              <a:rPr lang="zh-CN" altLang="en-US" dirty="0" smtClean="0"/>
              <a:t>章 总结与展望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29462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第三章 基于传统方法的缺陷检测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4" y="1484313"/>
            <a:ext cx="9395214" cy="1447576"/>
          </a:xfrm>
        </p:spPr>
        <p:txBody>
          <a:bodyPr/>
          <a:lstStyle/>
          <a:p>
            <a:r>
              <a:rPr lang="zh-CN" altLang="en-US" dirty="0" smtClean="0"/>
              <a:t>算法流程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</p:txBody>
      </p:sp>
      <p:grpSp>
        <p:nvGrpSpPr>
          <p:cNvPr id="13" name="组合 12"/>
          <p:cNvGrpSpPr/>
          <p:nvPr/>
        </p:nvGrpSpPr>
        <p:grpSpPr>
          <a:xfrm>
            <a:off x="468314" y="3030983"/>
            <a:ext cx="8015728" cy="591821"/>
            <a:chOff x="468314" y="3030981"/>
            <a:chExt cx="8015728" cy="591821"/>
          </a:xfrm>
          <a:noFill/>
        </p:grpSpPr>
        <p:grpSp>
          <p:nvGrpSpPr>
            <p:cNvPr id="14" name="组合 13"/>
            <p:cNvGrpSpPr/>
            <p:nvPr/>
          </p:nvGrpSpPr>
          <p:grpSpPr>
            <a:xfrm>
              <a:off x="468314" y="3030981"/>
              <a:ext cx="6337805" cy="591821"/>
              <a:chOff x="468314" y="3030981"/>
              <a:chExt cx="6337805" cy="591821"/>
            </a:xfrm>
            <a:grpFill/>
          </p:grpSpPr>
          <p:sp>
            <p:nvSpPr>
              <p:cNvPr id="25" name="矩形 24"/>
              <p:cNvSpPr>
                <a:spLocks noChangeAspect="1"/>
              </p:cNvSpPr>
              <p:nvPr/>
            </p:nvSpPr>
            <p:spPr>
              <a:xfrm>
                <a:off x="468314" y="3030981"/>
                <a:ext cx="1303020" cy="576072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原始图像</a:t>
                </a:r>
              </a:p>
            </p:txBody>
          </p:sp>
          <p:sp>
            <p:nvSpPr>
              <p:cNvPr id="26" name="矩形 25"/>
              <p:cNvSpPr>
                <a:spLocks noChangeAspect="1"/>
              </p:cNvSpPr>
              <p:nvPr/>
            </p:nvSpPr>
            <p:spPr>
              <a:xfrm>
                <a:off x="2147253" y="3046730"/>
                <a:ext cx="1303020" cy="576072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数据预处理</a:t>
                </a:r>
              </a:p>
            </p:txBody>
          </p:sp>
          <p:sp>
            <p:nvSpPr>
              <p:cNvPr id="27" name="矩形 26"/>
              <p:cNvSpPr>
                <a:spLocks noChangeAspect="1"/>
              </p:cNvSpPr>
              <p:nvPr/>
            </p:nvSpPr>
            <p:spPr>
              <a:xfrm>
                <a:off x="3825176" y="3046730"/>
                <a:ext cx="1303020" cy="576072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特征提取</a:t>
                </a:r>
              </a:p>
            </p:txBody>
          </p:sp>
          <p:sp>
            <p:nvSpPr>
              <p:cNvPr id="28" name="矩形 27"/>
              <p:cNvSpPr>
                <a:spLocks noChangeAspect="1"/>
              </p:cNvSpPr>
              <p:nvPr/>
            </p:nvSpPr>
            <p:spPr>
              <a:xfrm>
                <a:off x="5503099" y="3046730"/>
                <a:ext cx="1303020" cy="576072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分类器</a:t>
                </a:r>
              </a:p>
            </p:txBody>
          </p:sp>
        </p:grpSp>
        <p:sp>
          <p:nvSpPr>
            <p:cNvPr id="24" name="矩形 23"/>
            <p:cNvSpPr>
              <a:spLocks noChangeAspect="1"/>
            </p:cNvSpPr>
            <p:nvPr/>
          </p:nvSpPr>
          <p:spPr>
            <a:xfrm>
              <a:off x="7181022" y="3046730"/>
              <a:ext cx="1303020" cy="576072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检测结果</a:t>
              </a:r>
            </a:p>
          </p:txBody>
        </p:sp>
      </p:grpSp>
      <p:sp>
        <p:nvSpPr>
          <p:cNvPr id="29" name="右箭头 28"/>
          <p:cNvSpPr>
            <a:spLocks noChangeAspect="1"/>
          </p:cNvSpPr>
          <p:nvPr/>
        </p:nvSpPr>
        <p:spPr>
          <a:xfrm>
            <a:off x="1771336" y="3231625"/>
            <a:ext cx="374903" cy="17103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30" name="右箭头 29"/>
          <p:cNvSpPr>
            <a:spLocks noChangeAspect="1"/>
          </p:cNvSpPr>
          <p:nvPr/>
        </p:nvSpPr>
        <p:spPr>
          <a:xfrm>
            <a:off x="3449259" y="3231625"/>
            <a:ext cx="374903" cy="17103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31" name="右箭头 30"/>
          <p:cNvSpPr>
            <a:spLocks noChangeAspect="1"/>
          </p:cNvSpPr>
          <p:nvPr/>
        </p:nvSpPr>
        <p:spPr>
          <a:xfrm>
            <a:off x="5128198" y="3231625"/>
            <a:ext cx="374903" cy="17103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32" name="右箭头 31"/>
          <p:cNvSpPr>
            <a:spLocks noChangeAspect="1"/>
          </p:cNvSpPr>
          <p:nvPr/>
        </p:nvSpPr>
        <p:spPr>
          <a:xfrm>
            <a:off x="6806121" y="3231625"/>
            <a:ext cx="374903" cy="17103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81380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 基于传统方法的缺陷检测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4" y="1484313"/>
            <a:ext cx="9395214" cy="4086632"/>
          </a:xfrm>
        </p:spPr>
        <p:txBody>
          <a:bodyPr/>
          <a:lstStyle/>
          <a:p>
            <a:r>
              <a:rPr lang="zh-CN" altLang="en-US" dirty="0" smtClean="0"/>
              <a:t>数据预处理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616744" lvl="1" indent="-285750"/>
            <a:r>
              <a:rPr lang="zh-CN" altLang="en-US" dirty="0" smtClean="0"/>
              <a:t>零件主表面获取</a:t>
            </a:r>
            <a:endParaRPr lang="en-US" altLang="zh-CN" dirty="0" smtClean="0"/>
          </a:p>
          <a:p>
            <a:pPr marL="616744" lvl="1" indent="-285750"/>
            <a:endParaRPr lang="en-US" altLang="zh-CN" dirty="0" smtClean="0"/>
          </a:p>
          <a:p>
            <a:pPr marL="616744" lvl="1" indent="-285750"/>
            <a:r>
              <a:rPr lang="zh-CN" altLang="en-US" dirty="0" smtClean="0"/>
              <a:t>数据增强</a:t>
            </a:r>
            <a:endParaRPr lang="en-US" altLang="zh-CN" dirty="0" smtClean="0"/>
          </a:p>
          <a:p>
            <a:pPr marL="616744" lvl="1" indent="-285750"/>
            <a:endParaRPr lang="en-US" altLang="zh-CN" dirty="0"/>
          </a:p>
          <a:p>
            <a:pPr marL="616744" lvl="1" indent="-285750"/>
            <a:r>
              <a:rPr lang="zh-CN" altLang="en-US" dirty="0" smtClean="0"/>
              <a:t>数据集划分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11518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407" y="1339184"/>
            <a:ext cx="5916706" cy="44375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 基于传统方法的缺陷检测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4" y="1484315"/>
            <a:ext cx="9395214" cy="2791983"/>
          </a:xfrm>
        </p:spPr>
        <p:txBody>
          <a:bodyPr/>
          <a:lstStyle/>
          <a:p>
            <a:r>
              <a:rPr lang="zh-CN" altLang="en-US" dirty="0"/>
              <a:t>零件主表面获取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4000148" y="5783345"/>
            <a:ext cx="2331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图</a:t>
            </a:r>
            <a:r>
              <a:rPr lang="en-US" altLang="zh-CN" sz="1200" dirty="0"/>
              <a:t>3-1</a:t>
            </a:r>
            <a:r>
              <a:rPr lang="zh-CN" altLang="en-US" sz="1200" dirty="0"/>
              <a:t>：</a:t>
            </a:r>
            <a:r>
              <a:rPr lang="zh-CN" altLang="en-US" sz="1200" i="1" dirty="0"/>
              <a:t>零件主表面获取示意图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391027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 基于传统方法的缺陷检测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4" y="1484313"/>
            <a:ext cx="9395214" cy="3289940"/>
          </a:xfrm>
        </p:spPr>
        <p:txBody>
          <a:bodyPr/>
          <a:lstStyle/>
          <a:p>
            <a:r>
              <a:rPr lang="zh-CN" altLang="en-US" dirty="0"/>
              <a:t>数据增强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lvl="1"/>
            <a:r>
              <a:rPr lang="zh-CN" altLang="en-US" dirty="0" smtClean="0"/>
              <a:t>滑动窗口分割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镜像和旋转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91" y="4480555"/>
            <a:ext cx="7748157" cy="40234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406227" y="5247636"/>
            <a:ext cx="2331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图</a:t>
            </a:r>
            <a:r>
              <a:rPr lang="en-US" altLang="zh-CN" sz="1200" dirty="0"/>
              <a:t>3-2</a:t>
            </a:r>
            <a:r>
              <a:rPr lang="zh-CN" altLang="en-US" sz="1200" dirty="0"/>
              <a:t>：</a:t>
            </a:r>
            <a:r>
              <a:rPr lang="zh-CN" altLang="en-US" sz="1200" i="1" dirty="0"/>
              <a:t>滑动窗口分割示意图</a:t>
            </a:r>
            <a:endParaRPr lang="zh-CN" altLang="en-US" i="1" dirty="0"/>
          </a:p>
        </p:txBody>
      </p:sp>
      <p:sp>
        <p:nvSpPr>
          <p:cNvPr id="6" name="文本框 5"/>
          <p:cNvSpPr txBox="1"/>
          <p:nvPr/>
        </p:nvSpPr>
        <p:spPr>
          <a:xfrm>
            <a:off x="3683045" y="2600302"/>
            <a:ext cx="4535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尽可能使缺陷占图片较大比重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尽可能使图片包含任意单独缺陷</a:t>
            </a:r>
          </a:p>
        </p:txBody>
      </p:sp>
      <p:sp>
        <p:nvSpPr>
          <p:cNvPr id="7" name="上箭头 6"/>
          <p:cNvSpPr/>
          <p:nvPr/>
        </p:nvSpPr>
        <p:spPr bwMode="auto">
          <a:xfrm>
            <a:off x="5456585" y="3429000"/>
            <a:ext cx="194409" cy="869184"/>
          </a:xfrm>
          <a:prstGeom prst="upArrow">
            <a:avLst/>
          </a:prstGeom>
          <a:ln w="15875"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787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32" y="1484313"/>
            <a:ext cx="7007087" cy="412181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 基于传统方法的缺陷检测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数据集划分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132900" y="5738427"/>
            <a:ext cx="2331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图</a:t>
            </a:r>
            <a:r>
              <a:rPr lang="en-US" altLang="zh-CN" sz="1200" dirty="0"/>
              <a:t>3-3</a:t>
            </a:r>
            <a:r>
              <a:rPr lang="zh-CN" altLang="en-US" sz="1200" dirty="0"/>
              <a:t>：</a:t>
            </a:r>
            <a:r>
              <a:rPr lang="zh-CN" altLang="en-US" sz="1200" i="1" dirty="0"/>
              <a:t>数据集划分示意图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408519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 基于传统方法的缺陷检测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4" y="1484313"/>
            <a:ext cx="9395214" cy="4841536"/>
          </a:xfrm>
        </p:spPr>
        <p:txBody>
          <a:bodyPr/>
          <a:lstStyle/>
          <a:p>
            <a:r>
              <a:rPr lang="zh-CN" altLang="en-US" dirty="0" smtClean="0"/>
              <a:t>特征提取</a:t>
            </a:r>
            <a:endParaRPr lang="en-US" altLang="zh-CN" dirty="0"/>
          </a:p>
          <a:p>
            <a:pPr lvl="1">
              <a:lnSpc>
                <a:spcPct val="200000"/>
              </a:lnSpc>
            </a:pPr>
            <a:r>
              <a:rPr lang="en-US" altLang="zh-CN" dirty="0" err="1" smtClean="0"/>
              <a:t>Haar</a:t>
            </a:r>
            <a:r>
              <a:rPr lang="en-US" altLang="zh-CN" dirty="0" smtClean="0"/>
              <a:t>-like</a:t>
            </a:r>
            <a:r>
              <a:rPr lang="zh-CN" altLang="en-US" dirty="0" smtClean="0"/>
              <a:t>特征</a:t>
            </a:r>
            <a:endParaRPr lang="en-US" altLang="zh-CN" dirty="0" smtClean="0"/>
          </a:p>
          <a:p>
            <a:pPr lvl="1">
              <a:lnSpc>
                <a:spcPct val="200000"/>
              </a:lnSpc>
            </a:pPr>
            <a:r>
              <a:rPr lang="zh-CN" altLang="en-US" dirty="0" smtClean="0"/>
              <a:t>图像梯度（</a:t>
            </a:r>
            <a:r>
              <a:rPr lang="en-US" altLang="zh-CN" dirty="0" smtClean="0"/>
              <a:t>Gradient</a:t>
            </a:r>
            <a:r>
              <a:rPr lang="zh-CN" altLang="en-US" dirty="0" smtClean="0"/>
              <a:t>）</a:t>
            </a:r>
            <a:endParaRPr lang="en-US" altLang="zh-CN" dirty="0"/>
          </a:p>
          <a:p>
            <a:pPr lvl="1">
              <a:lnSpc>
                <a:spcPct val="200000"/>
              </a:lnSpc>
            </a:pPr>
            <a:r>
              <a:rPr lang="zh-CN" altLang="en-US" dirty="0" smtClean="0"/>
              <a:t>方向梯度直方图（</a:t>
            </a:r>
            <a:r>
              <a:rPr lang="en-US" altLang="zh-CN" dirty="0"/>
              <a:t> HOG 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>
              <a:lnSpc>
                <a:spcPct val="200000"/>
              </a:lnSpc>
            </a:pPr>
            <a:r>
              <a:rPr lang="zh-CN" altLang="en-US" dirty="0" smtClean="0"/>
              <a:t>局部二值模式（</a:t>
            </a:r>
            <a:r>
              <a:rPr lang="en-US" altLang="zh-CN" dirty="0"/>
              <a:t> LBP </a:t>
            </a:r>
            <a:r>
              <a:rPr lang="zh-CN" altLang="en-US" dirty="0" smtClean="0"/>
              <a:t>）</a:t>
            </a:r>
            <a:endParaRPr lang="en-US" altLang="zh-CN" dirty="0"/>
          </a:p>
          <a:p>
            <a:pPr lvl="1">
              <a:lnSpc>
                <a:spcPct val="200000"/>
              </a:lnSpc>
            </a:pPr>
            <a:r>
              <a:rPr lang="zh-CN" altLang="en-US" dirty="0" smtClean="0"/>
              <a:t>灰度共生矩阵（</a:t>
            </a:r>
            <a:r>
              <a:rPr lang="en-US" altLang="zh-CN" dirty="0" smtClean="0"/>
              <a:t>GLCM</a:t>
            </a:r>
            <a:r>
              <a:rPr lang="zh-CN" altLang="en-US" dirty="0" smtClean="0"/>
              <a:t>）</a:t>
            </a:r>
            <a:endParaRPr lang="en-US" altLang="zh-CN" dirty="0"/>
          </a:p>
          <a:p>
            <a:pPr lvl="1">
              <a:lnSpc>
                <a:spcPct val="200000"/>
              </a:lnSpc>
            </a:pPr>
            <a:r>
              <a:rPr lang="zh-CN" altLang="en-US" dirty="0" smtClean="0"/>
              <a:t>颜色空间（</a:t>
            </a:r>
            <a:r>
              <a:rPr lang="en-US" altLang="zh-CN" dirty="0" smtClean="0"/>
              <a:t>RGB</a:t>
            </a:r>
            <a:r>
              <a:rPr lang="zh-CN" altLang="en-US" dirty="0" smtClean="0"/>
              <a:t>）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7584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54" y="1600115"/>
            <a:ext cx="8009524" cy="43904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 基于传统方法的缺陷检测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4" y="1484314"/>
            <a:ext cx="9395214" cy="551305"/>
          </a:xfrm>
        </p:spPr>
        <p:txBody>
          <a:bodyPr/>
          <a:lstStyle/>
          <a:p>
            <a:r>
              <a:rPr lang="zh-CN" altLang="en-US" dirty="0" smtClean="0"/>
              <a:t>特征提取</a:t>
            </a:r>
            <a:r>
              <a:rPr lang="en-US" altLang="zh-CN" dirty="0" smtClean="0"/>
              <a:t>-</a:t>
            </a:r>
            <a:r>
              <a:rPr lang="zh-CN" altLang="en-US" dirty="0" smtClean="0"/>
              <a:t>原图</a:t>
            </a:r>
            <a:endParaRPr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3296499" y="5713594"/>
            <a:ext cx="2331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图</a:t>
            </a:r>
            <a:r>
              <a:rPr lang="en-US" altLang="zh-CN" sz="1200" dirty="0"/>
              <a:t>3-4</a:t>
            </a:r>
            <a:r>
              <a:rPr lang="zh-CN" altLang="en-US" sz="1200" dirty="0"/>
              <a:t>：</a:t>
            </a:r>
            <a:r>
              <a:rPr lang="zh-CN" altLang="en-US" sz="1200" i="1" dirty="0"/>
              <a:t>输入数据原图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2613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53" y="1661808"/>
            <a:ext cx="8095238" cy="424761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 基于传统方法的缺陷检测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4" y="1484314"/>
            <a:ext cx="9395214" cy="551305"/>
          </a:xfrm>
        </p:spPr>
        <p:txBody>
          <a:bodyPr/>
          <a:lstStyle/>
          <a:p>
            <a:r>
              <a:rPr lang="zh-CN" altLang="en-US" dirty="0"/>
              <a:t>特征提取</a:t>
            </a:r>
            <a:r>
              <a:rPr lang="en-US" altLang="zh-CN" dirty="0" smtClean="0"/>
              <a:t>-</a:t>
            </a:r>
            <a:r>
              <a:rPr lang="en-US" altLang="zh-CN" dirty="0"/>
              <a:t>canny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96499" y="5713594"/>
            <a:ext cx="2331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图</a:t>
            </a:r>
            <a:r>
              <a:rPr lang="en-US" altLang="zh-CN" sz="1200" dirty="0"/>
              <a:t>3-5</a:t>
            </a:r>
            <a:r>
              <a:rPr lang="zh-CN" altLang="en-US" sz="1200" dirty="0"/>
              <a:t>：</a:t>
            </a:r>
            <a:r>
              <a:rPr lang="en-US" altLang="zh-CN" sz="1200" i="1" dirty="0"/>
              <a:t>canny</a:t>
            </a:r>
            <a:r>
              <a:rPr lang="zh-CN" altLang="en-US" sz="1200" i="1" dirty="0"/>
              <a:t>边缘提取结果图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235080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第一章 绪论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4" y="1484313"/>
            <a:ext cx="8142287" cy="2443110"/>
          </a:xfrm>
        </p:spPr>
        <p:txBody>
          <a:bodyPr/>
          <a:lstStyle/>
          <a:p>
            <a:r>
              <a:rPr lang="zh-CN" altLang="en-US" dirty="0"/>
              <a:t>缺陷检测</a:t>
            </a:r>
            <a:r>
              <a:rPr lang="zh-CN" altLang="en-US" dirty="0" smtClean="0"/>
              <a:t>定义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lvl="1"/>
            <a:r>
              <a:rPr lang="zh-CN" altLang="en-US" dirty="0" smtClean="0"/>
              <a:t>判断零件是否含有缺陷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定位缺陷在零件中的位置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7822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78" y="1661808"/>
            <a:ext cx="7971428" cy="424761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 基于传统方法的缺陷检测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4" y="1484315"/>
            <a:ext cx="9395214" cy="551305"/>
          </a:xfrm>
        </p:spPr>
        <p:txBody>
          <a:bodyPr/>
          <a:lstStyle/>
          <a:p>
            <a:r>
              <a:rPr lang="zh-CN" altLang="en-US" dirty="0"/>
              <a:t>特征提取</a:t>
            </a:r>
            <a:r>
              <a:rPr lang="en-US" altLang="zh-CN" dirty="0" smtClean="0"/>
              <a:t>-HOG</a:t>
            </a:r>
            <a:endParaRPr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3296499" y="5713594"/>
            <a:ext cx="2331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图</a:t>
            </a:r>
            <a:r>
              <a:rPr lang="en-US" altLang="zh-CN" sz="1200" dirty="0"/>
              <a:t>3-6</a:t>
            </a:r>
            <a:r>
              <a:rPr lang="zh-CN" altLang="en-US" sz="1200" dirty="0"/>
              <a:t>：</a:t>
            </a:r>
            <a:r>
              <a:rPr lang="en-US" altLang="zh-CN" sz="1200" i="1" dirty="0"/>
              <a:t>HOG</a:t>
            </a:r>
            <a:r>
              <a:rPr lang="zh-CN" altLang="en-US" sz="1200" i="1" dirty="0"/>
              <a:t>特征提取结果图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385260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96" y="1610838"/>
            <a:ext cx="8047619" cy="433333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 基于传统方法的缺陷检测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4" y="1484315"/>
            <a:ext cx="9395214" cy="551305"/>
          </a:xfrm>
        </p:spPr>
        <p:txBody>
          <a:bodyPr/>
          <a:lstStyle/>
          <a:p>
            <a:r>
              <a:rPr lang="zh-CN" altLang="en-US" dirty="0"/>
              <a:t>特征提取</a:t>
            </a:r>
            <a:r>
              <a:rPr lang="en-US" altLang="zh-CN" dirty="0" smtClean="0"/>
              <a:t>-LBP</a:t>
            </a:r>
            <a:endParaRPr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3296499" y="5713594"/>
            <a:ext cx="2331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图</a:t>
            </a:r>
            <a:r>
              <a:rPr lang="en-US" altLang="zh-CN" sz="1200" dirty="0"/>
              <a:t>3-7</a:t>
            </a:r>
            <a:r>
              <a:rPr lang="zh-CN" altLang="en-US" sz="1200" dirty="0"/>
              <a:t>：</a:t>
            </a:r>
            <a:r>
              <a:rPr lang="en-US" altLang="zh-CN" sz="1200" i="1" dirty="0"/>
              <a:t>LBP</a:t>
            </a:r>
            <a:r>
              <a:rPr lang="zh-CN" altLang="en-US" sz="1200" i="1" dirty="0"/>
              <a:t>特征提取结果图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304542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 基于传统方法的缺陷检测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4" y="1484314"/>
            <a:ext cx="9395214" cy="551305"/>
          </a:xfrm>
        </p:spPr>
        <p:txBody>
          <a:bodyPr/>
          <a:lstStyle/>
          <a:p>
            <a:r>
              <a:rPr lang="zh-CN" altLang="en-US" dirty="0" smtClean="0"/>
              <a:t>分类器</a:t>
            </a:r>
            <a:r>
              <a:rPr lang="zh-CN" altLang="en-US" dirty="0"/>
              <a:t>设计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9930"/>
            <a:ext cx="9144000" cy="265030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96499" y="5594972"/>
            <a:ext cx="2331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图</a:t>
            </a:r>
            <a:r>
              <a:rPr lang="en-US" altLang="zh-CN" sz="1200" dirty="0"/>
              <a:t>3-10</a:t>
            </a:r>
            <a:r>
              <a:rPr lang="zh-CN" altLang="en-US" sz="1200" dirty="0"/>
              <a:t>：</a:t>
            </a:r>
            <a:r>
              <a:rPr lang="zh-CN" altLang="en-US" sz="1200" i="1" dirty="0"/>
              <a:t>分类器模型示意图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98836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554" y="1688579"/>
            <a:ext cx="5490019" cy="33093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 基于传统方法的缺陷检测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4" y="1484314"/>
            <a:ext cx="9395214" cy="2642647"/>
          </a:xfrm>
        </p:spPr>
        <p:txBody>
          <a:bodyPr/>
          <a:lstStyle/>
          <a:p>
            <a:r>
              <a:rPr lang="zh-CN" altLang="en-US" dirty="0" smtClean="0"/>
              <a:t>分类器设计</a:t>
            </a:r>
            <a:endParaRPr lang="en-US" altLang="zh-CN" dirty="0"/>
          </a:p>
          <a:p>
            <a:pPr lvl="1">
              <a:lnSpc>
                <a:spcPct val="200000"/>
              </a:lnSpc>
            </a:pPr>
            <a:r>
              <a:rPr lang="zh-CN" altLang="en-US" dirty="0" smtClean="0"/>
              <a:t>支持向量机（</a:t>
            </a:r>
            <a:r>
              <a:rPr lang="en-US" altLang="zh-CN" dirty="0" smtClean="0"/>
              <a:t>SVM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>
              <a:lnSpc>
                <a:spcPct val="200000"/>
              </a:lnSpc>
            </a:pPr>
            <a:r>
              <a:rPr lang="zh-CN" altLang="en-US" dirty="0" smtClean="0"/>
              <a:t>自</a:t>
            </a:r>
            <a:r>
              <a:rPr lang="zh-CN" altLang="en-US" dirty="0"/>
              <a:t>适应</a:t>
            </a:r>
            <a:r>
              <a:rPr lang="zh-CN" altLang="en-US" dirty="0" smtClean="0"/>
              <a:t>增强算法（</a:t>
            </a:r>
            <a:r>
              <a:rPr lang="en-US" altLang="zh-CN" dirty="0" err="1" smtClean="0"/>
              <a:t>Adaboost</a:t>
            </a:r>
            <a:r>
              <a:rPr lang="zh-CN" altLang="en-US" dirty="0" smtClean="0"/>
              <a:t>）</a:t>
            </a:r>
            <a:endParaRPr lang="en-US" altLang="zh-CN" dirty="0"/>
          </a:p>
          <a:p>
            <a:pPr lvl="1">
              <a:lnSpc>
                <a:spcPct val="200000"/>
              </a:lnSpc>
            </a:pPr>
            <a:r>
              <a:rPr lang="zh-CN" altLang="en-US" dirty="0" smtClean="0"/>
              <a:t>级</a:t>
            </a:r>
            <a:r>
              <a:rPr lang="zh-CN" altLang="en-US" dirty="0"/>
              <a:t>联</a:t>
            </a:r>
            <a:r>
              <a:rPr lang="zh-CN" altLang="en-US" dirty="0" smtClean="0"/>
              <a:t>检测器（</a:t>
            </a:r>
            <a:r>
              <a:rPr lang="en-US" altLang="zh-CN" dirty="0" smtClean="0"/>
              <a:t>Cascade</a:t>
            </a:r>
            <a:r>
              <a:rPr lang="zh-CN" altLang="en-US" dirty="0" smtClean="0"/>
              <a:t>）</a:t>
            </a:r>
            <a:endParaRPr lang="en-US" altLang="zh-CN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5493790" y="5202212"/>
            <a:ext cx="2331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图</a:t>
            </a:r>
            <a:r>
              <a:rPr lang="en-US" altLang="zh-CN" sz="1200" dirty="0"/>
              <a:t>3-8</a:t>
            </a:r>
            <a:r>
              <a:rPr lang="zh-CN" altLang="en-US" sz="1200" dirty="0"/>
              <a:t>：</a:t>
            </a:r>
            <a:r>
              <a:rPr lang="en-US" altLang="zh-CN" sz="1200" i="1" dirty="0"/>
              <a:t>SVM</a:t>
            </a:r>
            <a:r>
              <a:rPr lang="zh-CN" altLang="en-US" sz="1200" i="1" dirty="0"/>
              <a:t>分类示意图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279638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467" y="3594585"/>
            <a:ext cx="5144535" cy="224141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 基于传统方法的缺陷检测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4" y="1484314"/>
            <a:ext cx="9395214" cy="2642647"/>
          </a:xfrm>
        </p:spPr>
        <p:txBody>
          <a:bodyPr/>
          <a:lstStyle/>
          <a:p>
            <a:r>
              <a:rPr lang="zh-CN" altLang="en-US" dirty="0" smtClean="0"/>
              <a:t>分类器设计</a:t>
            </a:r>
            <a:endParaRPr lang="en-US" altLang="zh-CN" dirty="0"/>
          </a:p>
          <a:p>
            <a:pPr lvl="1">
              <a:lnSpc>
                <a:spcPct val="200000"/>
              </a:lnSpc>
            </a:pPr>
            <a:r>
              <a:rPr lang="zh-CN" altLang="en-US" dirty="0" smtClean="0"/>
              <a:t>支持向量机（</a:t>
            </a:r>
            <a:r>
              <a:rPr lang="en-US" altLang="zh-CN" dirty="0" smtClean="0"/>
              <a:t>SVM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>
              <a:lnSpc>
                <a:spcPct val="200000"/>
              </a:lnSpc>
            </a:pPr>
            <a:r>
              <a:rPr lang="zh-CN" altLang="en-US" dirty="0" smtClean="0">
                <a:solidFill>
                  <a:srgbClr val="C00000"/>
                </a:solidFill>
              </a:rPr>
              <a:t>自</a:t>
            </a:r>
            <a:r>
              <a:rPr lang="zh-CN" altLang="en-US" dirty="0">
                <a:solidFill>
                  <a:srgbClr val="C00000"/>
                </a:solidFill>
              </a:rPr>
              <a:t>适应</a:t>
            </a:r>
            <a:r>
              <a:rPr lang="zh-CN" altLang="en-US" dirty="0" smtClean="0">
                <a:solidFill>
                  <a:srgbClr val="C00000"/>
                </a:solidFill>
              </a:rPr>
              <a:t>增强算法（</a:t>
            </a:r>
            <a:r>
              <a:rPr lang="en-US" altLang="zh-CN" dirty="0" err="1" smtClean="0">
                <a:solidFill>
                  <a:srgbClr val="C00000"/>
                </a:solidFill>
              </a:rPr>
              <a:t>Adaboost</a:t>
            </a:r>
            <a:r>
              <a:rPr lang="zh-CN" altLang="en-US" dirty="0" smtClean="0">
                <a:solidFill>
                  <a:srgbClr val="C00000"/>
                </a:solidFill>
              </a:rPr>
              <a:t>）</a:t>
            </a:r>
            <a:endParaRPr lang="en-US" altLang="zh-CN" dirty="0">
              <a:solidFill>
                <a:srgbClr val="C00000"/>
              </a:solidFill>
            </a:endParaRPr>
          </a:p>
          <a:p>
            <a:pPr lvl="1">
              <a:lnSpc>
                <a:spcPct val="200000"/>
              </a:lnSpc>
            </a:pPr>
            <a:r>
              <a:rPr lang="zh-CN" altLang="en-US" dirty="0" smtClean="0"/>
              <a:t>级</a:t>
            </a:r>
            <a:r>
              <a:rPr lang="zh-CN" altLang="en-US" dirty="0"/>
              <a:t>联</a:t>
            </a:r>
            <a:r>
              <a:rPr lang="zh-CN" altLang="en-US" dirty="0" smtClean="0"/>
              <a:t>检测器（</a:t>
            </a:r>
            <a:r>
              <a:rPr lang="en-US" altLang="zh-CN" dirty="0" smtClean="0"/>
              <a:t>Cascade</a:t>
            </a:r>
            <a:r>
              <a:rPr lang="zh-CN" altLang="en-US" dirty="0" smtClean="0"/>
              <a:t>）</a:t>
            </a:r>
            <a:endParaRPr lang="en-US" altLang="zh-CN" dirty="0" smtClean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1420707"/>
            <a:ext cx="4306175" cy="217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2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882" y="1549951"/>
            <a:ext cx="5509367" cy="355124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 基于传统方法的缺陷检测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4" y="1484314"/>
            <a:ext cx="9395214" cy="2642647"/>
          </a:xfrm>
        </p:spPr>
        <p:txBody>
          <a:bodyPr/>
          <a:lstStyle/>
          <a:p>
            <a:r>
              <a:rPr lang="zh-CN" altLang="en-US" dirty="0" smtClean="0"/>
              <a:t>分类器设计</a:t>
            </a:r>
            <a:endParaRPr lang="en-US" altLang="zh-CN" dirty="0"/>
          </a:p>
          <a:p>
            <a:pPr lvl="1">
              <a:lnSpc>
                <a:spcPct val="200000"/>
              </a:lnSpc>
            </a:pPr>
            <a:r>
              <a:rPr lang="zh-CN" altLang="en-US" dirty="0" smtClean="0"/>
              <a:t>支持向量机（</a:t>
            </a:r>
            <a:r>
              <a:rPr lang="en-US" altLang="zh-CN" dirty="0" smtClean="0"/>
              <a:t>SVM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>
              <a:lnSpc>
                <a:spcPct val="200000"/>
              </a:lnSpc>
            </a:pPr>
            <a:r>
              <a:rPr lang="zh-CN" altLang="en-US" dirty="0" smtClean="0"/>
              <a:t>自</a:t>
            </a:r>
            <a:r>
              <a:rPr lang="zh-CN" altLang="en-US" dirty="0"/>
              <a:t>适应</a:t>
            </a:r>
            <a:r>
              <a:rPr lang="zh-CN" altLang="en-US" dirty="0" smtClean="0"/>
              <a:t>增强算法（</a:t>
            </a:r>
            <a:r>
              <a:rPr lang="en-US" altLang="zh-CN" dirty="0" err="1" smtClean="0"/>
              <a:t>Adaboost</a:t>
            </a:r>
            <a:r>
              <a:rPr lang="zh-CN" altLang="en-US" dirty="0" smtClean="0"/>
              <a:t>）</a:t>
            </a:r>
            <a:endParaRPr lang="en-US" altLang="zh-CN" dirty="0"/>
          </a:p>
          <a:p>
            <a:pPr lvl="1">
              <a:lnSpc>
                <a:spcPct val="200000"/>
              </a:lnSpc>
            </a:pPr>
            <a:r>
              <a:rPr lang="zh-CN" altLang="en-US" dirty="0" smtClean="0">
                <a:solidFill>
                  <a:srgbClr val="C00000"/>
                </a:solidFill>
              </a:rPr>
              <a:t>级</a:t>
            </a:r>
            <a:r>
              <a:rPr lang="zh-CN" altLang="en-US" dirty="0">
                <a:solidFill>
                  <a:srgbClr val="C00000"/>
                </a:solidFill>
              </a:rPr>
              <a:t>联</a:t>
            </a:r>
            <a:r>
              <a:rPr lang="zh-CN" altLang="en-US" dirty="0" smtClean="0">
                <a:solidFill>
                  <a:srgbClr val="C00000"/>
                </a:solidFill>
              </a:rPr>
              <a:t>检测器（</a:t>
            </a:r>
            <a:r>
              <a:rPr lang="en-US" altLang="zh-CN" dirty="0" smtClean="0">
                <a:solidFill>
                  <a:srgbClr val="C00000"/>
                </a:solidFill>
              </a:rPr>
              <a:t>Cascade</a:t>
            </a:r>
            <a:r>
              <a:rPr lang="zh-CN" altLang="en-US" dirty="0" smtClean="0">
                <a:solidFill>
                  <a:srgbClr val="C00000"/>
                </a:solidFill>
              </a:rPr>
              <a:t>）</a:t>
            </a:r>
            <a:endParaRPr lang="en-US" altLang="zh-CN" dirty="0" smtClean="0">
              <a:solidFill>
                <a:srgbClr val="C0000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306731" y="5166838"/>
            <a:ext cx="2331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图</a:t>
            </a:r>
            <a:r>
              <a:rPr lang="en-US" altLang="zh-CN" sz="1200" dirty="0"/>
              <a:t>3-9</a:t>
            </a:r>
            <a:r>
              <a:rPr lang="zh-CN" altLang="en-US" sz="1200" dirty="0"/>
              <a:t>：</a:t>
            </a:r>
            <a:r>
              <a:rPr lang="zh-CN" altLang="en-US" sz="1200" i="1" dirty="0"/>
              <a:t>级联检测器示意图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191396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502" y="2218673"/>
            <a:ext cx="5280999" cy="313183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 基于传统方法的缺陷检测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4" y="1484313"/>
            <a:ext cx="9395214" cy="558132"/>
          </a:xfrm>
        </p:spPr>
        <p:txBody>
          <a:bodyPr/>
          <a:lstStyle/>
          <a:p>
            <a:r>
              <a:rPr lang="zh-CN" altLang="en-US" dirty="0"/>
              <a:t>实验</a:t>
            </a:r>
            <a:r>
              <a:rPr lang="zh-CN" altLang="en-US" dirty="0" smtClean="0"/>
              <a:t>结果</a:t>
            </a:r>
            <a:r>
              <a:rPr lang="en-US" altLang="zh-CN" dirty="0" smtClean="0"/>
              <a:t>-</a:t>
            </a:r>
            <a:r>
              <a:rPr lang="zh-CN" altLang="en-US" dirty="0" smtClean="0"/>
              <a:t>不同输入数据</a:t>
            </a:r>
            <a:endParaRPr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3305643" y="5526732"/>
            <a:ext cx="2811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表</a:t>
            </a:r>
            <a:r>
              <a:rPr lang="en-US" altLang="zh-CN" sz="1200" dirty="0"/>
              <a:t>3-1</a:t>
            </a:r>
            <a:r>
              <a:rPr lang="zh-CN" altLang="en-US" sz="1200" dirty="0"/>
              <a:t>：</a:t>
            </a:r>
            <a:r>
              <a:rPr lang="zh-CN" altLang="en-US" sz="1200" i="1" dirty="0"/>
              <a:t>不同输入数据检测结果表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295913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89" y="2112414"/>
            <a:ext cx="7191196" cy="35916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 基于传统方法的缺陷检测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4" y="1484314"/>
            <a:ext cx="9395214" cy="551305"/>
          </a:xfrm>
        </p:spPr>
        <p:txBody>
          <a:bodyPr/>
          <a:lstStyle/>
          <a:p>
            <a:r>
              <a:rPr lang="zh-CN" altLang="en-US" dirty="0"/>
              <a:t>实验</a:t>
            </a:r>
            <a:r>
              <a:rPr lang="zh-CN" altLang="en-US" dirty="0" smtClean="0"/>
              <a:t>结果</a:t>
            </a:r>
            <a:r>
              <a:rPr lang="en-US" altLang="zh-CN" dirty="0" smtClean="0"/>
              <a:t>-</a:t>
            </a:r>
            <a:r>
              <a:rPr lang="zh-CN" altLang="en-US" dirty="0" smtClean="0"/>
              <a:t>不同输入数据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3296499" y="5713594"/>
            <a:ext cx="2811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图</a:t>
            </a:r>
            <a:r>
              <a:rPr lang="en-US" altLang="zh-CN" sz="1200" dirty="0"/>
              <a:t>3-11</a:t>
            </a:r>
            <a:r>
              <a:rPr lang="zh-CN" altLang="en-US" sz="1200" dirty="0"/>
              <a:t>：</a:t>
            </a:r>
            <a:r>
              <a:rPr lang="zh-CN" altLang="en-US" sz="1200" i="1" dirty="0"/>
              <a:t>不同输入数据检测结果图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109039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37" y="2075712"/>
            <a:ext cx="6105524" cy="32244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 基于传统方法的缺陷检测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4" y="1484314"/>
            <a:ext cx="9395214" cy="551305"/>
          </a:xfrm>
        </p:spPr>
        <p:txBody>
          <a:bodyPr/>
          <a:lstStyle/>
          <a:p>
            <a:r>
              <a:rPr lang="zh-CN" altLang="en-US" dirty="0"/>
              <a:t>实验</a:t>
            </a:r>
            <a:r>
              <a:rPr lang="zh-CN" altLang="en-US" dirty="0" smtClean="0"/>
              <a:t>结果</a:t>
            </a:r>
            <a:r>
              <a:rPr lang="en-US" altLang="zh-CN" dirty="0" smtClean="0"/>
              <a:t>-</a:t>
            </a:r>
            <a:r>
              <a:rPr lang="zh-CN" altLang="en-US" dirty="0" smtClean="0"/>
              <a:t>不同特征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3166154" y="5408965"/>
            <a:ext cx="2811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表</a:t>
            </a:r>
            <a:r>
              <a:rPr lang="en-US" altLang="zh-CN" sz="1200" dirty="0"/>
              <a:t>3-2</a:t>
            </a:r>
            <a:r>
              <a:rPr lang="zh-CN" altLang="en-US" sz="1200" dirty="0"/>
              <a:t>：</a:t>
            </a:r>
            <a:r>
              <a:rPr lang="zh-CN" altLang="en-US" sz="1200" i="1" dirty="0"/>
              <a:t>不同特征检测结果表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377553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 基于传统方法的缺陷检测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4" y="1484314"/>
            <a:ext cx="9395214" cy="551305"/>
          </a:xfrm>
        </p:spPr>
        <p:txBody>
          <a:bodyPr/>
          <a:lstStyle/>
          <a:p>
            <a:r>
              <a:rPr lang="zh-CN" altLang="en-US" dirty="0"/>
              <a:t>实验</a:t>
            </a:r>
            <a:r>
              <a:rPr lang="zh-CN" altLang="en-US" dirty="0" smtClean="0"/>
              <a:t>结果</a:t>
            </a:r>
            <a:r>
              <a:rPr lang="en-US" altLang="zh-CN" dirty="0" smtClean="0"/>
              <a:t>-</a:t>
            </a:r>
            <a:r>
              <a:rPr lang="zh-CN" altLang="en-US" dirty="0" smtClean="0"/>
              <a:t>检测速度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6" y="2874601"/>
            <a:ext cx="8375837" cy="110880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30739" y="4348140"/>
            <a:ext cx="2811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表</a:t>
            </a:r>
            <a:r>
              <a:rPr lang="en-US" altLang="zh-CN" sz="1200" dirty="0"/>
              <a:t>3-3</a:t>
            </a:r>
            <a:r>
              <a:rPr lang="zh-CN" altLang="en-US" sz="1200" dirty="0"/>
              <a:t>：</a:t>
            </a:r>
            <a:r>
              <a:rPr lang="zh-CN" altLang="en-US" sz="1200" i="1" dirty="0"/>
              <a:t>不同特征检测速度表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248009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第一章 绪论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常见零件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grpSp>
        <p:nvGrpSpPr>
          <p:cNvPr id="6" name="组合 5"/>
          <p:cNvGrpSpPr/>
          <p:nvPr/>
        </p:nvGrpSpPr>
        <p:grpSpPr>
          <a:xfrm>
            <a:off x="1042990" y="1960650"/>
            <a:ext cx="6719185" cy="4123143"/>
            <a:chOff x="1042990" y="1960650"/>
            <a:chExt cx="6719185" cy="4123143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990" y="1960650"/>
              <a:ext cx="6719185" cy="3779542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3419814" y="5806794"/>
              <a:ext cx="19655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/>
                <a:t>图</a:t>
              </a:r>
              <a:r>
                <a:rPr lang="en-US" altLang="zh-CN" sz="1200" dirty="0"/>
                <a:t>1-1</a:t>
              </a:r>
              <a:r>
                <a:rPr lang="zh-CN" altLang="en-US" sz="1200" dirty="0"/>
                <a:t>：</a:t>
              </a:r>
              <a:r>
                <a:rPr lang="zh-CN" altLang="en-US" sz="1200" i="1" dirty="0"/>
                <a:t>常见零件图</a:t>
              </a:r>
              <a:endParaRPr lang="zh-CN" altLang="en-US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87944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内容提要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/>
              <a:t>第一章 绪论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第二</a:t>
            </a:r>
            <a:r>
              <a:rPr lang="zh-CN" altLang="en-US" dirty="0" smtClean="0"/>
              <a:t>章 表面法线提取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第三</a:t>
            </a:r>
            <a:r>
              <a:rPr lang="zh-CN" altLang="en-US" dirty="0" smtClean="0"/>
              <a:t>章 基于传统算法的缺陷检测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rgbClr val="C00000"/>
                </a:solidFill>
              </a:rPr>
              <a:t>第四章 基于深度学习的缺陷检测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  <a:tabLst>
                <a:tab pos="5114925" algn="l"/>
              </a:tabLst>
            </a:pPr>
            <a:r>
              <a:rPr lang="zh-CN" altLang="en-US" dirty="0"/>
              <a:t>第五</a:t>
            </a:r>
            <a:r>
              <a:rPr lang="zh-CN" altLang="en-US" dirty="0" smtClean="0"/>
              <a:t>章 总结与展望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8145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第四章 基于深度学习的缺陷检测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4" y="1484314"/>
            <a:ext cx="9395214" cy="551305"/>
          </a:xfrm>
        </p:spPr>
        <p:txBody>
          <a:bodyPr/>
          <a:lstStyle/>
          <a:p>
            <a:r>
              <a:rPr lang="zh-CN" altLang="en-US" dirty="0" smtClean="0"/>
              <a:t>算法流程</a:t>
            </a:r>
            <a:endParaRPr lang="en-US" altLang="zh-CN" dirty="0"/>
          </a:p>
        </p:txBody>
      </p:sp>
      <p:sp>
        <p:nvSpPr>
          <p:cNvPr id="7" name="上箭头 6"/>
          <p:cNvSpPr/>
          <p:nvPr/>
        </p:nvSpPr>
        <p:spPr bwMode="auto">
          <a:xfrm>
            <a:off x="3544328" y="3629567"/>
            <a:ext cx="238920" cy="701566"/>
          </a:xfrm>
          <a:prstGeom prst="up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>
            <a:spLocks noChangeAspect="1"/>
          </p:cNvSpPr>
          <p:nvPr/>
        </p:nvSpPr>
        <p:spPr>
          <a:xfrm>
            <a:off x="743353" y="2926760"/>
            <a:ext cx="1589687" cy="702808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原始图像</a:t>
            </a:r>
          </a:p>
        </p:txBody>
      </p:sp>
      <p:sp>
        <p:nvSpPr>
          <p:cNvPr id="9" name="矩形 8"/>
          <p:cNvSpPr>
            <a:spLocks noChangeAspect="1"/>
          </p:cNvSpPr>
          <p:nvPr/>
        </p:nvSpPr>
        <p:spPr>
          <a:xfrm>
            <a:off x="2807105" y="2926760"/>
            <a:ext cx="1589687" cy="702808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数据预处理</a:t>
            </a:r>
          </a:p>
        </p:txBody>
      </p:sp>
      <p:sp>
        <p:nvSpPr>
          <p:cNvPr id="10" name="矩形 9"/>
          <p:cNvSpPr>
            <a:spLocks noChangeAspect="1"/>
          </p:cNvSpPr>
          <p:nvPr/>
        </p:nvSpPr>
        <p:spPr>
          <a:xfrm>
            <a:off x="4862516" y="2926759"/>
            <a:ext cx="1589687" cy="702808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模型训练</a:t>
            </a:r>
          </a:p>
        </p:txBody>
      </p:sp>
      <p:sp>
        <p:nvSpPr>
          <p:cNvPr id="11" name="矩形 10"/>
          <p:cNvSpPr>
            <a:spLocks noChangeAspect="1"/>
          </p:cNvSpPr>
          <p:nvPr/>
        </p:nvSpPr>
        <p:spPr>
          <a:xfrm>
            <a:off x="6926268" y="2926760"/>
            <a:ext cx="1589687" cy="702808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使用模型检测</a:t>
            </a:r>
          </a:p>
        </p:txBody>
      </p:sp>
      <p:sp>
        <p:nvSpPr>
          <p:cNvPr id="12" name="右箭头 11"/>
          <p:cNvSpPr>
            <a:spLocks noChangeAspect="1"/>
          </p:cNvSpPr>
          <p:nvPr/>
        </p:nvSpPr>
        <p:spPr>
          <a:xfrm>
            <a:off x="2333040" y="3173830"/>
            <a:ext cx="457383" cy="208671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>
            <a:spLocks noChangeAspect="1"/>
          </p:cNvSpPr>
          <p:nvPr/>
        </p:nvSpPr>
        <p:spPr>
          <a:xfrm>
            <a:off x="4396792" y="3178441"/>
            <a:ext cx="457383" cy="208671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>
            <a:spLocks noChangeAspect="1"/>
          </p:cNvSpPr>
          <p:nvPr/>
        </p:nvSpPr>
        <p:spPr>
          <a:xfrm>
            <a:off x="6452203" y="3173830"/>
            <a:ext cx="457383" cy="208671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670117" y="4331135"/>
            <a:ext cx="1987342" cy="830997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零件主表面获取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数据增强</a:t>
            </a:r>
            <a:endParaRPr lang="en-US" altLang="zh-CN" sz="16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数据集划分</a:t>
            </a:r>
          </a:p>
        </p:txBody>
      </p:sp>
    </p:spTree>
    <p:extLst>
      <p:ext uri="{BB962C8B-B14F-4D97-AF65-F5344CB8AC3E}">
        <p14:creationId xmlns:p14="http://schemas.microsoft.com/office/powerpoint/2010/main" val="121626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 基于深度学习的缺陷检测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1401" y="1484297"/>
            <a:ext cx="9395214" cy="551305"/>
          </a:xfrm>
        </p:spPr>
        <p:txBody>
          <a:bodyPr/>
          <a:lstStyle/>
          <a:p>
            <a:r>
              <a:rPr lang="zh-CN" altLang="en-US" dirty="0"/>
              <a:t>网络模型</a:t>
            </a:r>
            <a:endParaRPr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3296499" y="5713594"/>
            <a:ext cx="2811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图</a:t>
            </a:r>
            <a:r>
              <a:rPr lang="en-US" altLang="zh-CN" sz="1200" dirty="0"/>
              <a:t>4-1</a:t>
            </a:r>
            <a:r>
              <a:rPr lang="zh-CN" altLang="en-US" sz="1200" dirty="0"/>
              <a:t>：</a:t>
            </a:r>
            <a:r>
              <a:rPr lang="zh-CN" altLang="en-US" sz="1200" i="1" dirty="0"/>
              <a:t>网络模型结构图</a:t>
            </a:r>
            <a:endParaRPr lang="zh-CN" altLang="en-US" i="1" dirty="0"/>
          </a:p>
        </p:txBody>
      </p:sp>
      <p:grpSp>
        <p:nvGrpSpPr>
          <p:cNvPr id="87" name="组合 86"/>
          <p:cNvGrpSpPr/>
          <p:nvPr/>
        </p:nvGrpSpPr>
        <p:grpSpPr>
          <a:xfrm>
            <a:off x="1478889" y="2085156"/>
            <a:ext cx="7836563" cy="3455564"/>
            <a:chOff x="802612" y="2053564"/>
            <a:chExt cx="9135705" cy="3455564"/>
          </a:xfrm>
        </p:grpSpPr>
        <p:grpSp>
          <p:nvGrpSpPr>
            <p:cNvPr id="52" name="组合 51"/>
            <p:cNvGrpSpPr/>
            <p:nvPr/>
          </p:nvGrpSpPr>
          <p:grpSpPr>
            <a:xfrm>
              <a:off x="802612" y="2263476"/>
              <a:ext cx="7804561" cy="3245652"/>
              <a:chOff x="468314" y="2276557"/>
              <a:chExt cx="7804561" cy="3245652"/>
            </a:xfrm>
          </p:grpSpPr>
          <p:grpSp>
            <p:nvGrpSpPr>
              <p:cNvPr id="49" name="组合 48"/>
              <p:cNvGrpSpPr/>
              <p:nvPr/>
            </p:nvGrpSpPr>
            <p:grpSpPr>
              <a:xfrm>
                <a:off x="468314" y="2276557"/>
                <a:ext cx="7512834" cy="3245652"/>
                <a:chOff x="822572" y="1910540"/>
                <a:chExt cx="7742936" cy="3245652"/>
              </a:xfrm>
            </p:grpSpPr>
            <p:sp>
              <p:nvSpPr>
                <p:cNvPr id="9" name="立方体 8"/>
                <p:cNvSpPr/>
                <p:nvPr/>
              </p:nvSpPr>
              <p:spPr bwMode="auto">
                <a:xfrm>
                  <a:off x="822572" y="1910540"/>
                  <a:ext cx="905854" cy="3245652"/>
                </a:xfrm>
                <a:prstGeom prst="cube">
                  <a:avLst>
                    <a:gd name="adj" fmla="val 98031"/>
                  </a:avLst>
                </a:prstGeom>
                <a:blipFill dpi="0" rotWithShape="1">
                  <a:blip r:embed="rId2"/>
                  <a:srcRect/>
                  <a:tile tx="336550" ty="0" sx="100000" sy="100000" flip="none" algn="tl"/>
                </a:blipFill>
                <a:ln w="952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" name="立方体 10"/>
                <p:cNvSpPr/>
                <p:nvPr/>
              </p:nvSpPr>
              <p:spPr bwMode="auto">
                <a:xfrm>
                  <a:off x="1207339" y="1910540"/>
                  <a:ext cx="905854" cy="3245652"/>
                </a:xfrm>
                <a:prstGeom prst="cube">
                  <a:avLst>
                    <a:gd name="adj" fmla="val 93314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" name="立方体 18"/>
                <p:cNvSpPr>
                  <a:spLocks noChangeAspect="1"/>
                </p:cNvSpPr>
                <p:nvPr/>
              </p:nvSpPr>
              <p:spPr bwMode="auto">
                <a:xfrm>
                  <a:off x="1436339" y="2551557"/>
                  <a:ext cx="556451" cy="1993752"/>
                </a:xfrm>
                <a:prstGeom prst="cube">
                  <a:avLst>
                    <a:gd name="adj" fmla="val 79734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2" name="立方体 31"/>
                <p:cNvSpPr>
                  <a:spLocks noChangeAspect="1"/>
                </p:cNvSpPr>
                <p:nvPr/>
              </p:nvSpPr>
              <p:spPr bwMode="auto">
                <a:xfrm>
                  <a:off x="1697675" y="2547709"/>
                  <a:ext cx="556451" cy="1993752"/>
                </a:xfrm>
                <a:prstGeom prst="cube">
                  <a:avLst>
                    <a:gd name="adj" fmla="val 79734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4" name="立方体 13"/>
                <p:cNvSpPr>
                  <a:spLocks/>
                </p:cNvSpPr>
                <p:nvPr/>
              </p:nvSpPr>
              <p:spPr bwMode="auto">
                <a:xfrm>
                  <a:off x="1936771" y="2875420"/>
                  <a:ext cx="458257" cy="1366934"/>
                </a:xfrm>
                <a:prstGeom prst="cube">
                  <a:avLst>
                    <a:gd name="adj" fmla="val 53141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" name="立方体 34"/>
                <p:cNvSpPr>
                  <a:spLocks/>
                </p:cNvSpPr>
                <p:nvPr/>
              </p:nvSpPr>
              <p:spPr bwMode="auto">
                <a:xfrm>
                  <a:off x="2278727" y="2875420"/>
                  <a:ext cx="458257" cy="1366934"/>
                </a:xfrm>
                <a:prstGeom prst="cube">
                  <a:avLst>
                    <a:gd name="adj" fmla="val 53141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" name="立方体 35"/>
                <p:cNvSpPr>
                  <a:spLocks/>
                </p:cNvSpPr>
                <p:nvPr/>
              </p:nvSpPr>
              <p:spPr bwMode="auto">
                <a:xfrm>
                  <a:off x="2629398" y="2875420"/>
                  <a:ext cx="458257" cy="1366934"/>
                </a:xfrm>
                <a:prstGeom prst="cube">
                  <a:avLst>
                    <a:gd name="adj" fmla="val 53141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" name="立方体 36"/>
                <p:cNvSpPr>
                  <a:spLocks/>
                </p:cNvSpPr>
                <p:nvPr/>
              </p:nvSpPr>
              <p:spPr bwMode="auto">
                <a:xfrm>
                  <a:off x="2961559" y="3097685"/>
                  <a:ext cx="476314" cy="874707"/>
                </a:xfrm>
                <a:prstGeom prst="cube">
                  <a:avLst>
                    <a:gd name="adj" fmla="val 33405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" name="立方体 37"/>
                <p:cNvSpPr>
                  <a:spLocks/>
                </p:cNvSpPr>
                <p:nvPr/>
              </p:nvSpPr>
              <p:spPr bwMode="auto">
                <a:xfrm>
                  <a:off x="3400690" y="3097685"/>
                  <a:ext cx="476314" cy="874707"/>
                </a:xfrm>
                <a:prstGeom prst="cube">
                  <a:avLst>
                    <a:gd name="adj" fmla="val 33405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9" name="立方体 38"/>
                <p:cNvSpPr>
                  <a:spLocks/>
                </p:cNvSpPr>
                <p:nvPr/>
              </p:nvSpPr>
              <p:spPr bwMode="auto">
                <a:xfrm>
                  <a:off x="3845231" y="3097685"/>
                  <a:ext cx="476314" cy="874707"/>
                </a:xfrm>
                <a:prstGeom prst="cube">
                  <a:avLst>
                    <a:gd name="adj" fmla="val 33405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0" name="立方体 39"/>
                <p:cNvSpPr>
                  <a:spLocks/>
                </p:cNvSpPr>
                <p:nvPr/>
              </p:nvSpPr>
              <p:spPr bwMode="auto">
                <a:xfrm>
                  <a:off x="4260971" y="3264183"/>
                  <a:ext cx="594851" cy="541710"/>
                </a:xfrm>
                <a:prstGeom prst="cube">
                  <a:avLst>
                    <a:gd name="adj" fmla="val 30095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1" name="立方体 40"/>
                <p:cNvSpPr>
                  <a:spLocks/>
                </p:cNvSpPr>
                <p:nvPr/>
              </p:nvSpPr>
              <p:spPr bwMode="auto">
                <a:xfrm>
                  <a:off x="4806474" y="3264183"/>
                  <a:ext cx="594851" cy="541710"/>
                </a:xfrm>
                <a:prstGeom prst="cube">
                  <a:avLst>
                    <a:gd name="adj" fmla="val 30095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2" name="立方体 41"/>
                <p:cNvSpPr>
                  <a:spLocks/>
                </p:cNvSpPr>
                <p:nvPr/>
              </p:nvSpPr>
              <p:spPr bwMode="auto">
                <a:xfrm>
                  <a:off x="5360757" y="3264183"/>
                  <a:ext cx="594851" cy="541710"/>
                </a:xfrm>
                <a:prstGeom prst="cube">
                  <a:avLst>
                    <a:gd name="adj" fmla="val 30095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3" name="立方体 42"/>
                <p:cNvSpPr>
                  <a:spLocks/>
                </p:cNvSpPr>
                <p:nvPr/>
              </p:nvSpPr>
              <p:spPr bwMode="auto">
                <a:xfrm>
                  <a:off x="5886255" y="3348975"/>
                  <a:ext cx="501372" cy="375212"/>
                </a:xfrm>
                <a:prstGeom prst="cube">
                  <a:avLst>
                    <a:gd name="adj" fmla="val 30095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4" name="立方体 43"/>
                <p:cNvSpPr>
                  <a:spLocks/>
                </p:cNvSpPr>
                <p:nvPr/>
              </p:nvSpPr>
              <p:spPr bwMode="auto">
                <a:xfrm>
                  <a:off x="6341964" y="3462298"/>
                  <a:ext cx="961207" cy="165913"/>
                </a:xfrm>
                <a:prstGeom prst="cube">
                  <a:avLst>
                    <a:gd name="adj" fmla="val 30095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rgbClr val="00B0F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5" name="立方体 44"/>
                <p:cNvSpPr>
                  <a:spLocks/>
                </p:cNvSpPr>
                <p:nvPr/>
              </p:nvSpPr>
              <p:spPr bwMode="auto">
                <a:xfrm>
                  <a:off x="7303641" y="3462298"/>
                  <a:ext cx="961207" cy="165913"/>
                </a:xfrm>
                <a:prstGeom prst="cube">
                  <a:avLst>
                    <a:gd name="adj" fmla="val 30095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rgbClr val="00B0F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8" name="立方体 47"/>
                <p:cNvSpPr>
                  <a:spLocks/>
                </p:cNvSpPr>
                <p:nvPr/>
              </p:nvSpPr>
              <p:spPr bwMode="auto">
                <a:xfrm>
                  <a:off x="8264848" y="3457160"/>
                  <a:ext cx="300660" cy="166278"/>
                </a:xfrm>
                <a:prstGeom prst="cube">
                  <a:avLst>
                    <a:gd name="adj" fmla="val 30095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51" name="立方体 50"/>
              <p:cNvSpPr>
                <a:spLocks/>
              </p:cNvSpPr>
              <p:nvPr/>
            </p:nvSpPr>
            <p:spPr bwMode="auto">
              <a:xfrm>
                <a:off x="7981149" y="3823177"/>
                <a:ext cx="291726" cy="166278"/>
              </a:xfrm>
              <a:prstGeom prst="cube">
                <a:avLst>
                  <a:gd name="adj" fmla="val 30095"/>
                </a:avLst>
              </a:prstGeom>
              <a:solidFill>
                <a:schemeClr val="bg1"/>
              </a:solidFill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6490263" y="4381798"/>
              <a:ext cx="3448054" cy="215444"/>
              <a:chOff x="6407637" y="4582842"/>
              <a:chExt cx="3448054" cy="215444"/>
            </a:xfrm>
          </p:grpSpPr>
          <p:sp>
            <p:nvSpPr>
              <p:cNvPr id="53" name="立方体 52"/>
              <p:cNvSpPr/>
              <p:nvPr/>
            </p:nvSpPr>
            <p:spPr bwMode="auto">
              <a:xfrm>
                <a:off x="6407637" y="4631263"/>
                <a:ext cx="282011" cy="117345"/>
              </a:xfrm>
              <a:prstGeom prst="cub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6659564" y="4582842"/>
                <a:ext cx="319612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 err="1"/>
                  <a:t>Convolution+Batch</a:t>
                </a:r>
                <a:r>
                  <a:rPr lang="en-US" altLang="zh-CN" sz="800" dirty="0"/>
                  <a:t> </a:t>
                </a:r>
                <a:r>
                  <a:rPr lang="en-US" altLang="zh-CN" sz="800" dirty="0" err="1"/>
                  <a:t>normalization+ReLU</a:t>
                </a:r>
                <a:endParaRPr lang="zh-CN" altLang="en-US" sz="800" dirty="0"/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>
              <a:off x="6490263" y="4645663"/>
              <a:ext cx="3448054" cy="215444"/>
              <a:chOff x="6407637" y="4582842"/>
              <a:chExt cx="3448054" cy="215444"/>
            </a:xfrm>
          </p:grpSpPr>
          <p:sp>
            <p:nvSpPr>
              <p:cNvPr id="60" name="立方体 59"/>
              <p:cNvSpPr/>
              <p:nvPr/>
            </p:nvSpPr>
            <p:spPr bwMode="auto">
              <a:xfrm>
                <a:off x="6407637" y="4631263"/>
                <a:ext cx="282011" cy="117345"/>
              </a:xfrm>
              <a:prstGeom prst="cube">
                <a:avLst/>
              </a:prstGeom>
              <a:solidFill>
                <a:schemeClr val="bg1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" name="文本框 60"/>
              <p:cNvSpPr txBox="1"/>
              <p:nvPr/>
            </p:nvSpPr>
            <p:spPr>
              <a:xfrm>
                <a:off x="6659564" y="4582842"/>
                <a:ext cx="319612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/>
                  <a:t>Max pooling</a:t>
                </a:r>
                <a:endParaRPr lang="zh-CN" altLang="en-US" sz="800" dirty="0"/>
              </a:p>
            </p:txBody>
          </p:sp>
        </p:grpSp>
        <p:grpSp>
          <p:nvGrpSpPr>
            <p:cNvPr id="65" name="组合 64"/>
            <p:cNvGrpSpPr/>
            <p:nvPr/>
          </p:nvGrpSpPr>
          <p:grpSpPr>
            <a:xfrm>
              <a:off x="6490263" y="4859850"/>
              <a:ext cx="3448054" cy="215444"/>
              <a:chOff x="6407637" y="4582842"/>
              <a:chExt cx="3448054" cy="215444"/>
            </a:xfrm>
          </p:grpSpPr>
          <p:sp>
            <p:nvSpPr>
              <p:cNvPr id="66" name="立方体 65"/>
              <p:cNvSpPr/>
              <p:nvPr/>
            </p:nvSpPr>
            <p:spPr bwMode="auto">
              <a:xfrm>
                <a:off x="6407637" y="4631263"/>
                <a:ext cx="282011" cy="117345"/>
              </a:xfrm>
              <a:prstGeom prst="cube">
                <a:avLst/>
              </a:prstGeom>
              <a:solidFill>
                <a:schemeClr val="bg1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7" name="文本框 66"/>
              <p:cNvSpPr txBox="1"/>
              <p:nvPr/>
            </p:nvSpPr>
            <p:spPr>
              <a:xfrm>
                <a:off x="6659564" y="4582842"/>
                <a:ext cx="319612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/>
                  <a:t>Fully </a:t>
                </a:r>
                <a:r>
                  <a:rPr lang="en-US" altLang="zh-CN" sz="800" dirty="0" err="1"/>
                  <a:t>connected+ReLU</a:t>
                </a:r>
                <a:endParaRPr lang="zh-CN" altLang="en-US" sz="800" dirty="0"/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6490263" y="5079916"/>
              <a:ext cx="3448054" cy="215444"/>
              <a:chOff x="6407637" y="4582842"/>
              <a:chExt cx="3448054" cy="215444"/>
            </a:xfrm>
          </p:grpSpPr>
          <p:sp>
            <p:nvSpPr>
              <p:cNvPr id="69" name="立方体 68"/>
              <p:cNvSpPr/>
              <p:nvPr/>
            </p:nvSpPr>
            <p:spPr bwMode="auto">
              <a:xfrm>
                <a:off x="6407637" y="4631263"/>
                <a:ext cx="282011" cy="117345"/>
              </a:xfrm>
              <a:prstGeom prst="cube">
                <a:avLst/>
              </a:prstGeom>
              <a:solidFill>
                <a:schemeClr val="bg1"/>
              </a:solidFill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0" name="文本框 69"/>
              <p:cNvSpPr txBox="1"/>
              <p:nvPr/>
            </p:nvSpPr>
            <p:spPr>
              <a:xfrm>
                <a:off x="6659564" y="4582842"/>
                <a:ext cx="319612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/>
                  <a:t>Fully connected</a:t>
                </a:r>
                <a:endParaRPr lang="zh-CN" altLang="en-US" sz="800" dirty="0"/>
              </a:p>
            </p:txBody>
          </p:sp>
        </p:grpSp>
        <p:grpSp>
          <p:nvGrpSpPr>
            <p:cNvPr id="72" name="组合 71"/>
            <p:cNvGrpSpPr/>
            <p:nvPr/>
          </p:nvGrpSpPr>
          <p:grpSpPr>
            <a:xfrm>
              <a:off x="6490263" y="5293684"/>
              <a:ext cx="3448054" cy="215444"/>
              <a:chOff x="6407637" y="4582842"/>
              <a:chExt cx="3448054" cy="215444"/>
            </a:xfrm>
          </p:grpSpPr>
          <p:sp>
            <p:nvSpPr>
              <p:cNvPr id="73" name="立方体 72"/>
              <p:cNvSpPr/>
              <p:nvPr/>
            </p:nvSpPr>
            <p:spPr bwMode="auto">
              <a:xfrm>
                <a:off x="6407637" y="4631263"/>
                <a:ext cx="282011" cy="117345"/>
              </a:xfrm>
              <a:prstGeom prst="cub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6659564" y="4582842"/>
                <a:ext cx="319612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 err="1"/>
                  <a:t>Softmax</a:t>
                </a:r>
                <a:endParaRPr lang="zh-CN" altLang="en-US" sz="8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本框 77"/>
                <p:cNvSpPr txBox="1"/>
                <p:nvPr/>
              </p:nvSpPr>
              <p:spPr>
                <a:xfrm>
                  <a:off x="802612" y="2053564"/>
                  <a:ext cx="1135442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224</a:t>
                  </a:r>
                  <a14:m>
                    <m:oMath xmlns:m="http://schemas.openxmlformats.org/officeDocument/2006/math"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zh-CN" sz="1000" dirty="0"/>
                    <a:t>224</a:t>
                  </a:r>
                  <a14:m>
                    <m:oMath xmlns:m="http://schemas.openxmlformats.org/officeDocument/2006/math"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zh-CN" sz="1000" dirty="0"/>
                    <a:t>3</a:t>
                  </a:r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78" name="文本框 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612" y="2053564"/>
                  <a:ext cx="1135442" cy="24622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本框 78"/>
                <p:cNvSpPr txBox="1"/>
                <p:nvPr/>
              </p:nvSpPr>
              <p:spPr>
                <a:xfrm>
                  <a:off x="1803462" y="2058458"/>
                  <a:ext cx="1118082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224</a:t>
                  </a:r>
                  <a14:m>
                    <m:oMath xmlns:m="http://schemas.openxmlformats.org/officeDocument/2006/math"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zh-CN" sz="1000" dirty="0"/>
                    <a:t>224</a:t>
                  </a:r>
                  <a14:m>
                    <m:oMath xmlns:m="http://schemas.openxmlformats.org/officeDocument/2006/math"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64</m:t>
                      </m:r>
                    </m:oMath>
                  </a14:m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79" name="文本框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3462" y="2058458"/>
                  <a:ext cx="1118082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本框 79"/>
                <p:cNvSpPr txBox="1"/>
                <p:nvPr/>
              </p:nvSpPr>
              <p:spPr>
                <a:xfrm>
                  <a:off x="1805805" y="2658272"/>
                  <a:ext cx="135026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112</a:t>
                  </a:r>
                  <a14:m>
                    <m:oMath xmlns:m="http://schemas.openxmlformats.org/officeDocument/2006/math"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112</m:t>
                      </m:r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128</m:t>
                      </m:r>
                    </m:oMath>
                  </a14:m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80" name="文本框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5805" y="2658272"/>
                  <a:ext cx="1350260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97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本框 80"/>
                <p:cNvSpPr txBox="1"/>
                <p:nvPr/>
              </p:nvSpPr>
              <p:spPr>
                <a:xfrm>
                  <a:off x="2237665" y="2972888"/>
                  <a:ext cx="113575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56</a:t>
                  </a:r>
                  <a14:m>
                    <m:oMath xmlns:m="http://schemas.openxmlformats.org/officeDocument/2006/math"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56</m:t>
                      </m:r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256</m:t>
                      </m:r>
                    </m:oMath>
                  </a14:m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81" name="文本框 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7665" y="2972888"/>
                  <a:ext cx="1135758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文本框 81"/>
                <p:cNvSpPr txBox="1"/>
                <p:nvPr/>
              </p:nvSpPr>
              <p:spPr>
                <a:xfrm>
                  <a:off x="3156065" y="3197232"/>
                  <a:ext cx="113575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28</a:t>
                  </a:r>
                  <a14:m>
                    <m:oMath xmlns:m="http://schemas.openxmlformats.org/officeDocument/2006/math"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28</m:t>
                      </m:r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512</m:t>
                      </m:r>
                    </m:oMath>
                  </a14:m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82" name="文本框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6065" y="3197232"/>
                  <a:ext cx="1135758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2500"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文本框 82"/>
                <p:cNvSpPr txBox="1"/>
                <p:nvPr/>
              </p:nvSpPr>
              <p:spPr>
                <a:xfrm>
                  <a:off x="4518555" y="3366062"/>
                  <a:ext cx="113575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14</a:t>
                  </a:r>
                  <a14:m>
                    <m:oMath xmlns:m="http://schemas.openxmlformats.org/officeDocument/2006/math"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512</m:t>
                      </m:r>
                    </m:oMath>
                  </a14:m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83" name="文本框 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8555" y="3366062"/>
                  <a:ext cx="1135758" cy="24622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97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本框 83"/>
                <p:cNvSpPr txBox="1"/>
                <p:nvPr/>
              </p:nvSpPr>
              <p:spPr>
                <a:xfrm>
                  <a:off x="5735225" y="3455690"/>
                  <a:ext cx="113575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7</a:t>
                  </a:r>
                  <a14:m>
                    <m:oMath xmlns:m="http://schemas.openxmlformats.org/officeDocument/2006/math"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512</m:t>
                      </m:r>
                    </m:oMath>
                  </a14:m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84" name="文本框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5225" y="3455690"/>
                  <a:ext cx="1135758" cy="24622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本框 84"/>
                <p:cNvSpPr txBox="1"/>
                <p:nvPr/>
              </p:nvSpPr>
              <p:spPr>
                <a:xfrm>
                  <a:off x="6663694" y="3585240"/>
                  <a:ext cx="113575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1</a:t>
                  </a:r>
                  <a14:m>
                    <m:oMath xmlns:m="http://schemas.openxmlformats.org/officeDocument/2006/math"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4096</m:t>
                      </m:r>
                    </m:oMath>
                  </a14:m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85" name="文本框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3694" y="3585240"/>
                  <a:ext cx="1135758" cy="24622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97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本框 85"/>
                <p:cNvSpPr txBox="1"/>
                <p:nvPr/>
              </p:nvSpPr>
              <p:spPr>
                <a:xfrm>
                  <a:off x="8008242" y="3585240"/>
                  <a:ext cx="113575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1</a:t>
                  </a:r>
                  <a14:m>
                    <m:oMath xmlns:m="http://schemas.openxmlformats.org/officeDocument/2006/math"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86" name="文本框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8242" y="3585240"/>
                  <a:ext cx="1135758" cy="246221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97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4931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 基于深度学习的缺陷检测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4" y="1484315"/>
            <a:ext cx="9395214" cy="2642647"/>
          </a:xfrm>
        </p:spPr>
        <p:txBody>
          <a:bodyPr/>
          <a:lstStyle/>
          <a:p>
            <a:r>
              <a:rPr lang="zh-CN" altLang="en-US" dirty="0"/>
              <a:t>模型</a:t>
            </a:r>
            <a:r>
              <a:rPr lang="zh-CN" altLang="en-US" dirty="0" smtClean="0"/>
              <a:t>优化</a:t>
            </a:r>
            <a:endParaRPr lang="en-US" altLang="zh-CN" dirty="0" smtClean="0"/>
          </a:p>
          <a:p>
            <a:pPr lvl="1">
              <a:lnSpc>
                <a:spcPct val="200000"/>
              </a:lnSpc>
            </a:pPr>
            <a:r>
              <a:rPr lang="zh-CN" altLang="en-US" dirty="0" smtClean="0"/>
              <a:t>对应二分类问题调整模型</a:t>
            </a:r>
            <a:endParaRPr lang="en-US" altLang="zh-CN" dirty="0" smtClean="0"/>
          </a:p>
          <a:p>
            <a:pPr lvl="1">
              <a:lnSpc>
                <a:spcPct val="200000"/>
              </a:lnSpc>
            </a:pPr>
            <a:r>
              <a:rPr lang="zh-CN" altLang="en-US" dirty="0" smtClean="0"/>
              <a:t>训练多个模型，使用</a:t>
            </a:r>
            <a:r>
              <a:rPr lang="en-US" altLang="zh-CN" dirty="0" smtClean="0"/>
              <a:t>Cascade</a:t>
            </a:r>
            <a:r>
              <a:rPr lang="zh-CN" altLang="en-US" dirty="0" smtClean="0"/>
              <a:t>组合成级联检测器</a:t>
            </a:r>
            <a:endParaRPr lang="en-US" altLang="zh-CN" dirty="0" smtClean="0"/>
          </a:p>
          <a:p>
            <a:pPr lvl="1">
              <a:lnSpc>
                <a:spcPct val="200000"/>
              </a:lnSpc>
            </a:pPr>
            <a:r>
              <a:rPr lang="en-US" altLang="zh-CN" dirty="0" smtClean="0"/>
              <a:t>Batch Normalization </a:t>
            </a:r>
            <a:r>
              <a:rPr lang="zh-CN" altLang="en-US" dirty="0" smtClean="0"/>
              <a:t>预防过拟合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629" y="3941291"/>
            <a:ext cx="6650742" cy="148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22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881" y="2842593"/>
            <a:ext cx="4875143" cy="314243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328017" y="5846530"/>
            <a:ext cx="2331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图</a:t>
            </a:r>
            <a:r>
              <a:rPr lang="en-US" altLang="zh-CN" sz="1200" dirty="0"/>
              <a:t>4-2</a:t>
            </a:r>
            <a:r>
              <a:rPr lang="zh-CN" altLang="en-US" sz="1200" dirty="0"/>
              <a:t>：</a:t>
            </a:r>
            <a:r>
              <a:rPr lang="zh-CN" altLang="en-US" sz="1200" i="1" dirty="0"/>
              <a:t>级联检测器示意图</a:t>
            </a:r>
            <a:endParaRPr lang="zh-CN" altLang="en-US" i="1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 基于深度学习的缺陷检测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4" y="1484315"/>
            <a:ext cx="9395214" cy="2642647"/>
          </a:xfrm>
        </p:spPr>
        <p:txBody>
          <a:bodyPr/>
          <a:lstStyle/>
          <a:p>
            <a:r>
              <a:rPr lang="zh-CN" altLang="en-US" dirty="0"/>
              <a:t>模型</a:t>
            </a:r>
            <a:r>
              <a:rPr lang="zh-CN" altLang="en-US" dirty="0" smtClean="0"/>
              <a:t>优化</a:t>
            </a:r>
            <a:endParaRPr lang="en-US" altLang="zh-CN" dirty="0" smtClean="0"/>
          </a:p>
          <a:p>
            <a:pPr lvl="1">
              <a:lnSpc>
                <a:spcPct val="200000"/>
              </a:lnSpc>
            </a:pPr>
            <a:r>
              <a:rPr lang="zh-CN" altLang="en-US" dirty="0" smtClean="0"/>
              <a:t>对应二分类问题调整模型</a:t>
            </a:r>
            <a:endParaRPr lang="en-US" altLang="zh-CN" dirty="0" smtClean="0"/>
          </a:p>
          <a:p>
            <a:pPr lvl="1">
              <a:lnSpc>
                <a:spcPct val="200000"/>
              </a:lnSpc>
            </a:pPr>
            <a:r>
              <a:rPr lang="zh-CN" altLang="en-US" dirty="0" smtClean="0">
                <a:solidFill>
                  <a:srgbClr val="C00000"/>
                </a:solidFill>
              </a:rPr>
              <a:t>训练多个模型，使用</a:t>
            </a:r>
            <a:r>
              <a:rPr lang="en-US" altLang="zh-CN" dirty="0" smtClean="0">
                <a:solidFill>
                  <a:srgbClr val="C00000"/>
                </a:solidFill>
              </a:rPr>
              <a:t>Cascade</a:t>
            </a:r>
            <a:r>
              <a:rPr lang="zh-CN" altLang="en-US" dirty="0" smtClean="0">
                <a:solidFill>
                  <a:srgbClr val="C00000"/>
                </a:solidFill>
              </a:rPr>
              <a:t>组合成级联检测器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zh-CN" dirty="0" smtClean="0"/>
              <a:t>Batch Normalization </a:t>
            </a:r>
            <a:r>
              <a:rPr lang="zh-CN" altLang="en-US" dirty="0" smtClean="0"/>
              <a:t>预防过拟合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5189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 基于深度学习的缺陷检测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4" y="1484315"/>
            <a:ext cx="9395214" cy="2642647"/>
          </a:xfrm>
        </p:spPr>
        <p:txBody>
          <a:bodyPr/>
          <a:lstStyle/>
          <a:p>
            <a:r>
              <a:rPr lang="zh-CN" altLang="en-US" dirty="0"/>
              <a:t>模型</a:t>
            </a:r>
            <a:r>
              <a:rPr lang="zh-CN" altLang="en-US" dirty="0" smtClean="0"/>
              <a:t>优化</a:t>
            </a:r>
            <a:endParaRPr lang="en-US" altLang="zh-CN" dirty="0" smtClean="0"/>
          </a:p>
          <a:p>
            <a:pPr lvl="1">
              <a:lnSpc>
                <a:spcPct val="200000"/>
              </a:lnSpc>
            </a:pPr>
            <a:r>
              <a:rPr lang="zh-CN" altLang="en-US" dirty="0" smtClean="0"/>
              <a:t>对应二分类问题调整模型</a:t>
            </a:r>
            <a:endParaRPr lang="en-US" altLang="zh-CN" dirty="0" smtClean="0"/>
          </a:p>
          <a:p>
            <a:pPr lvl="1">
              <a:lnSpc>
                <a:spcPct val="200000"/>
              </a:lnSpc>
            </a:pPr>
            <a:r>
              <a:rPr lang="zh-CN" altLang="en-US" dirty="0" smtClean="0"/>
              <a:t>训练多个模型，使用</a:t>
            </a:r>
            <a:r>
              <a:rPr lang="en-US" altLang="zh-CN" dirty="0" smtClean="0"/>
              <a:t>Cascade</a:t>
            </a:r>
            <a:r>
              <a:rPr lang="zh-CN" altLang="en-US" dirty="0" smtClean="0"/>
              <a:t>组合成级联检测器</a:t>
            </a:r>
            <a:endParaRPr lang="en-US" altLang="zh-CN" dirty="0" smtClean="0"/>
          </a:p>
          <a:p>
            <a:pPr lvl="1">
              <a:lnSpc>
                <a:spcPct val="200000"/>
              </a:lnSpc>
            </a:pPr>
            <a:r>
              <a:rPr lang="en-US" altLang="zh-CN" dirty="0" smtClean="0">
                <a:solidFill>
                  <a:srgbClr val="C00000"/>
                </a:solidFill>
              </a:rPr>
              <a:t>Batch Normalization </a:t>
            </a:r>
            <a:r>
              <a:rPr lang="zh-CN" altLang="en-US" dirty="0">
                <a:solidFill>
                  <a:srgbClr val="C00000"/>
                </a:solidFill>
              </a:rPr>
              <a:t>防止</a:t>
            </a:r>
            <a:r>
              <a:rPr lang="zh-CN" altLang="en-US" dirty="0" smtClean="0">
                <a:solidFill>
                  <a:srgbClr val="C00000"/>
                </a:solidFill>
              </a:rPr>
              <a:t>过拟合</a:t>
            </a:r>
            <a:endParaRPr lang="en-US" altLang="zh-CN" dirty="0">
              <a:solidFill>
                <a:srgbClr val="C00000"/>
              </a:solidFill>
            </a:endParaRPr>
          </a:p>
        </p:txBody>
      </p:sp>
      <p:pic>
        <p:nvPicPr>
          <p:cNvPr id="1026" name="Picture 2" descr="https://img-blog.csdn.net/2016031219072679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715" y="3647661"/>
            <a:ext cx="492442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1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 基于深度学习的缺陷检测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4" y="1484313"/>
            <a:ext cx="9395214" cy="3787896"/>
          </a:xfrm>
        </p:spPr>
        <p:txBody>
          <a:bodyPr/>
          <a:lstStyle/>
          <a:p>
            <a:r>
              <a:rPr lang="zh-CN" altLang="en-US" dirty="0" smtClean="0"/>
              <a:t>模型训练</a:t>
            </a:r>
            <a:endParaRPr lang="en-US" altLang="zh-CN" dirty="0" smtClean="0"/>
          </a:p>
          <a:p>
            <a:pPr lvl="1">
              <a:lnSpc>
                <a:spcPct val="200000"/>
              </a:lnSpc>
            </a:pPr>
            <a:r>
              <a:rPr lang="zh-CN" altLang="en-US" dirty="0"/>
              <a:t>数据</a:t>
            </a:r>
            <a:r>
              <a:rPr lang="zh-CN" altLang="en-US" dirty="0" smtClean="0"/>
              <a:t>集划分：针对数据不平衡问题划分不同数据子集，训练多个模型</a:t>
            </a:r>
            <a:endParaRPr lang="en-US" altLang="zh-CN" dirty="0" smtClean="0"/>
          </a:p>
          <a:p>
            <a:pPr lvl="1">
              <a:lnSpc>
                <a:spcPct val="200000"/>
              </a:lnSpc>
            </a:pPr>
            <a:r>
              <a:rPr lang="zh-CN" altLang="en-US" dirty="0" smtClean="0"/>
              <a:t>初始化：使用</a:t>
            </a:r>
            <a:r>
              <a:rPr lang="en-US" altLang="zh-CN" dirty="0" err="1" smtClean="0"/>
              <a:t>ImageNet</a:t>
            </a:r>
            <a:r>
              <a:rPr lang="zh-CN" altLang="en-US" dirty="0" smtClean="0"/>
              <a:t>上预训练的参数初始化</a:t>
            </a:r>
            <a:endParaRPr lang="en-US" altLang="zh-CN" dirty="0" smtClean="0"/>
          </a:p>
          <a:p>
            <a:pPr lvl="1">
              <a:lnSpc>
                <a:spcPct val="200000"/>
              </a:lnSpc>
            </a:pPr>
            <a:r>
              <a:rPr lang="zh-CN" altLang="en-US" dirty="0"/>
              <a:t>优化</a:t>
            </a:r>
            <a:r>
              <a:rPr lang="zh-CN" altLang="en-US" dirty="0" smtClean="0"/>
              <a:t>方法：使用</a:t>
            </a:r>
            <a:r>
              <a:rPr lang="en-US" altLang="zh-CN" dirty="0" smtClean="0"/>
              <a:t>Adam</a:t>
            </a:r>
            <a:r>
              <a:rPr lang="zh-CN" altLang="en-US" dirty="0" smtClean="0"/>
              <a:t>算法逐层优化</a:t>
            </a:r>
            <a:endParaRPr lang="en-US" altLang="zh-CN" dirty="0" smtClean="0"/>
          </a:p>
          <a:p>
            <a:pPr marL="336946" lvl="1" indent="0">
              <a:lnSpc>
                <a:spcPct val="200000"/>
              </a:lnSpc>
              <a:buNone/>
            </a:pPr>
            <a:endParaRPr lang="en-US" altLang="zh-CN" dirty="0" smtClean="0"/>
          </a:p>
          <a:p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378" y="3195588"/>
            <a:ext cx="3250375" cy="287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46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29" y="2608197"/>
            <a:ext cx="7978140" cy="227050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 基于深度学习的缺陷检测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4" y="1484314"/>
            <a:ext cx="9395214" cy="551305"/>
          </a:xfrm>
        </p:spPr>
        <p:txBody>
          <a:bodyPr/>
          <a:lstStyle/>
          <a:p>
            <a:r>
              <a:rPr lang="zh-CN" altLang="en-US" dirty="0"/>
              <a:t>实验</a:t>
            </a:r>
            <a:r>
              <a:rPr lang="zh-CN" altLang="en-US" dirty="0" smtClean="0"/>
              <a:t>结果</a:t>
            </a:r>
            <a:endParaRPr lang="en-US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3166154" y="4961295"/>
            <a:ext cx="2811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表</a:t>
            </a:r>
            <a:r>
              <a:rPr lang="en-US" altLang="zh-CN" sz="1200" dirty="0"/>
              <a:t>4-1</a:t>
            </a:r>
            <a:r>
              <a:rPr lang="zh-CN" altLang="en-US" sz="1200" dirty="0"/>
              <a:t>：</a:t>
            </a:r>
            <a:r>
              <a:rPr lang="zh-CN" altLang="en-US" sz="1200" i="1" dirty="0"/>
              <a:t>检测结果表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246829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内容提要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/>
              <a:t>第一章 绪论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第二</a:t>
            </a:r>
            <a:r>
              <a:rPr lang="zh-CN" altLang="en-US" dirty="0" smtClean="0"/>
              <a:t>章 表面法线提取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第三</a:t>
            </a:r>
            <a:r>
              <a:rPr lang="zh-CN" altLang="en-US" dirty="0" smtClean="0"/>
              <a:t>章 基于传统算法的缺陷检测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/>
              <a:t>第四章 基于深度学习的缺陷检测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  <a:tabLst>
                <a:tab pos="5114925" algn="l"/>
              </a:tabLst>
            </a:pPr>
            <a:r>
              <a:rPr lang="zh-CN" altLang="en-US" dirty="0">
                <a:solidFill>
                  <a:srgbClr val="C00000"/>
                </a:solidFill>
              </a:rPr>
              <a:t>第五</a:t>
            </a:r>
            <a:r>
              <a:rPr lang="zh-CN" altLang="en-US" dirty="0" smtClean="0">
                <a:solidFill>
                  <a:srgbClr val="C00000"/>
                </a:solidFill>
              </a:rPr>
              <a:t>章 总结与展望</a:t>
            </a:r>
            <a:endParaRPr lang="en-US" altLang="zh-CN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14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第五章 总结与展望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5" y="1484313"/>
            <a:ext cx="7265986" cy="2742226"/>
          </a:xfrm>
        </p:spPr>
        <p:txBody>
          <a:bodyPr/>
          <a:lstStyle/>
          <a:p>
            <a:r>
              <a:rPr lang="zh-CN" altLang="en-US" dirty="0" smtClean="0"/>
              <a:t>工作总结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lvl="1"/>
            <a:r>
              <a:rPr lang="zh-CN" altLang="en-US" dirty="0" smtClean="0"/>
              <a:t>法线提取设备和算法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法线</a:t>
            </a:r>
            <a:r>
              <a:rPr lang="zh-CN" altLang="en-US" dirty="0" smtClean="0"/>
              <a:t>图在传统缺陷方法中的应用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dirty="0" smtClean="0"/>
              <a:t>法线图在基于深度学习的缺陷检测方法中的应用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51088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667" y="1876425"/>
            <a:ext cx="4696666" cy="389701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第一章 绪论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6" y="1484313"/>
            <a:ext cx="8142287" cy="1447576"/>
          </a:xfrm>
        </p:spPr>
        <p:txBody>
          <a:bodyPr/>
          <a:lstStyle/>
          <a:p>
            <a:r>
              <a:rPr lang="zh-CN" altLang="en-US" dirty="0" smtClean="0"/>
              <a:t>缺陷检测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sp>
        <p:nvSpPr>
          <p:cNvPr id="9" name="文本框 8"/>
          <p:cNvSpPr txBox="1"/>
          <p:nvPr/>
        </p:nvSpPr>
        <p:spPr>
          <a:xfrm>
            <a:off x="3589234" y="5773445"/>
            <a:ext cx="1965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图</a:t>
            </a:r>
            <a:r>
              <a:rPr lang="en-US" altLang="zh-CN" sz="1200" dirty="0"/>
              <a:t>1-2</a:t>
            </a:r>
            <a:r>
              <a:rPr lang="zh-CN" altLang="en-US" sz="1200" dirty="0"/>
              <a:t>：</a:t>
            </a:r>
            <a:r>
              <a:rPr lang="zh-CN" altLang="en-US" sz="1200" i="1" dirty="0"/>
              <a:t>缺陷检测示意图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262685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第五章 总结与展望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5" y="1484313"/>
            <a:ext cx="7265986" cy="4392612"/>
          </a:xfrm>
        </p:spPr>
        <p:txBody>
          <a:bodyPr/>
          <a:lstStyle/>
          <a:p>
            <a:r>
              <a:rPr lang="zh-CN" altLang="en-US" dirty="0" smtClean="0"/>
              <a:t>工作展望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lvl="1"/>
            <a:r>
              <a:rPr lang="zh-CN" altLang="en-US" dirty="0" smtClean="0"/>
              <a:t>表面发现提取</a:t>
            </a:r>
            <a:endParaRPr lang="en-US" altLang="zh-CN" dirty="0"/>
          </a:p>
          <a:p>
            <a:pPr marL="983456" lvl="2" indent="-342900">
              <a:buFont typeface="+mj-lt"/>
              <a:buAutoNum type="arabicPeriod"/>
            </a:pPr>
            <a:r>
              <a:rPr lang="zh-CN" altLang="en-US" dirty="0" smtClean="0"/>
              <a:t>考虑阴影对结果的影响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lvl="1"/>
            <a:r>
              <a:rPr lang="zh-CN" altLang="en-US" dirty="0" smtClean="0"/>
              <a:t>基于传统方法的缺陷检测</a:t>
            </a:r>
            <a:endParaRPr lang="en-US" altLang="zh-CN" dirty="0" smtClean="0"/>
          </a:p>
          <a:p>
            <a:pPr marL="1091804" lvl="2" indent="-457200">
              <a:buFont typeface="+mj-lt"/>
              <a:buAutoNum type="arabicPeriod"/>
            </a:pPr>
            <a:r>
              <a:rPr lang="zh-CN" altLang="en-US" dirty="0" smtClean="0"/>
              <a:t>扩充数据库</a:t>
            </a:r>
            <a:endParaRPr lang="en-US" altLang="zh-CN" dirty="0" smtClean="0"/>
          </a:p>
          <a:p>
            <a:pPr marL="1091804" lvl="2" indent="-457200">
              <a:buFont typeface="+mj-lt"/>
              <a:buAutoNum type="arabicPeriod"/>
            </a:pPr>
            <a:r>
              <a:rPr lang="zh-CN" altLang="en-US" dirty="0" smtClean="0"/>
              <a:t>识别缺陷种类：裂纹、起皮、划痕、斑点等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lvl="1"/>
            <a:r>
              <a:rPr lang="zh-CN" altLang="en-US" dirty="0" smtClean="0"/>
              <a:t>基于深度学习的缺陷检测</a:t>
            </a:r>
            <a:endParaRPr lang="en-US" altLang="zh-CN" dirty="0" smtClean="0"/>
          </a:p>
          <a:p>
            <a:pPr marL="1091804" lvl="2" indent="-457200">
              <a:buFont typeface="+mj-lt"/>
              <a:buAutoNum type="arabicPeriod"/>
            </a:pPr>
            <a:r>
              <a:rPr lang="zh-CN" altLang="en-US" dirty="0" smtClean="0"/>
              <a:t>使用深度学习的目标检测算法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15553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致谢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5" y="1484313"/>
            <a:ext cx="7265986" cy="3688254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感谢我的导师郭延文教授</a:t>
            </a:r>
            <a:r>
              <a:rPr lang="zh-CN" altLang="en-US" dirty="0"/>
              <a:t>！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感谢答辩委员会的各位老师！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感谢实验室的所有同学！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感谢南京大学！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47804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6225" y="2963116"/>
            <a:ext cx="5471553" cy="1719981"/>
          </a:xfrm>
        </p:spPr>
        <p:txBody>
          <a:bodyPr/>
          <a:lstStyle/>
          <a:p>
            <a:r>
              <a:rPr lang="zh-CN" altLang="en-US" dirty="0" smtClean="0"/>
              <a:t>谢谢观看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Q&amp;A</a:t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221765" y="4221430"/>
            <a:ext cx="2828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姓名：宋佳</a:t>
            </a:r>
            <a:endParaRPr lang="en-US" altLang="zh-CN" dirty="0"/>
          </a:p>
          <a:p>
            <a:pPr algn="ctr"/>
            <a:r>
              <a:rPr lang="zh-CN" altLang="en-US" dirty="0"/>
              <a:t>学号：</a:t>
            </a:r>
            <a:r>
              <a:rPr lang="en-US" altLang="zh-CN" dirty="0"/>
              <a:t>MG1533047</a:t>
            </a:r>
          </a:p>
          <a:p>
            <a:pPr algn="ctr"/>
            <a:r>
              <a:rPr lang="zh-CN" altLang="en-US" dirty="0"/>
              <a:t>指导老师：郭延文 教授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4489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940" y="3465513"/>
            <a:ext cx="5344740" cy="2543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第一章 绪论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6" y="1484316"/>
            <a:ext cx="8142287" cy="3090783"/>
          </a:xfrm>
        </p:spPr>
        <p:txBody>
          <a:bodyPr/>
          <a:lstStyle/>
          <a:p>
            <a:r>
              <a:rPr lang="zh-CN" altLang="en-US" dirty="0"/>
              <a:t>研究背景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lvl="1"/>
            <a:r>
              <a:rPr lang="zh-CN" altLang="en-US" dirty="0" smtClean="0"/>
              <a:t>工业</a:t>
            </a:r>
            <a:r>
              <a:rPr lang="en-US" altLang="zh-CN" dirty="0" smtClean="0"/>
              <a:t>4.0-</a:t>
            </a:r>
            <a:r>
              <a:rPr lang="zh-CN" altLang="en-US" dirty="0" smtClean="0"/>
              <a:t>智能制造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dirty="0" smtClean="0"/>
              <a:t>工业生产需要自动化的缺陷检测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现有缺陷检测方法难以达到要求</a:t>
            </a:r>
            <a:endParaRPr lang="en-US" altLang="zh-CN" dirty="0" smtClean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5116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第一章 绪论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相关工作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lvl="1"/>
            <a:r>
              <a:rPr lang="zh-CN" altLang="en-US" dirty="0" smtClean="0"/>
              <a:t>基于传统方法的目标检测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基于深度学习的目标检测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95671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第一章 绪论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6" y="1484313"/>
            <a:ext cx="8142287" cy="993711"/>
          </a:xfrm>
        </p:spPr>
        <p:txBody>
          <a:bodyPr/>
          <a:lstStyle/>
          <a:p>
            <a:r>
              <a:rPr lang="zh-CN" altLang="en-US" dirty="0"/>
              <a:t>基于传统方法的目标检测</a:t>
            </a: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1462884" y="4341877"/>
            <a:ext cx="2733675" cy="646331"/>
          </a:xfrm>
          <a:prstGeom prst="rect">
            <a:avLst/>
          </a:prstGeom>
          <a:gradFill>
            <a:gsLst>
              <a:gs pos="100000">
                <a:schemeClr val="accent2">
                  <a:lumMod val="75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+mn-ea"/>
              </a:rPr>
              <a:t>HOG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、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LBP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、</a:t>
            </a:r>
            <a:r>
              <a:rPr lang="en-US" altLang="zh-CN" dirty="0" err="1">
                <a:solidFill>
                  <a:schemeClr val="tx1"/>
                </a:solidFill>
                <a:latin typeface="+mn-ea"/>
              </a:rPr>
              <a:t>Haar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-like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、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GLCM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191127" y="4341877"/>
            <a:ext cx="2733675" cy="646331"/>
          </a:xfrm>
          <a:prstGeom prst="rect">
            <a:avLst/>
          </a:prstGeom>
          <a:gradFill>
            <a:gsLst>
              <a:gs pos="100000">
                <a:schemeClr val="accent2">
                  <a:lumMod val="75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+mn-ea"/>
              </a:rPr>
              <a:t>SVM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、逻辑斯特回归、随机森林等</a:t>
            </a:r>
          </a:p>
        </p:txBody>
      </p:sp>
      <p:sp>
        <p:nvSpPr>
          <p:cNvPr id="10" name="直角上箭头 9"/>
          <p:cNvSpPr/>
          <p:nvPr/>
        </p:nvSpPr>
        <p:spPr bwMode="auto">
          <a:xfrm>
            <a:off x="4194573" y="3607055"/>
            <a:ext cx="499268" cy="1024731"/>
          </a:xfrm>
          <a:prstGeom prst="bentUpArrow">
            <a:avLst>
              <a:gd name="adj1" fmla="val 25000"/>
              <a:gd name="adj2" fmla="val 23611"/>
              <a:gd name="adj3" fmla="val 25000"/>
            </a:avLst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上箭头 11"/>
          <p:cNvSpPr/>
          <p:nvPr/>
        </p:nvSpPr>
        <p:spPr bwMode="auto">
          <a:xfrm>
            <a:off x="6035149" y="3640309"/>
            <a:ext cx="238920" cy="701566"/>
          </a:xfrm>
          <a:prstGeom prst="up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68314" y="3030983"/>
            <a:ext cx="8015728" cy="591821"/>
            <a:chOff x="468314" y="3030981"/>
            <a:chExt cx="8015728" cy="591821"/>
          </a:xfrm>
          <a:noFill/>
        </p:grpSpPr>
        <p:grpSp>
          <p:nvGrpSpPr>
            <p:cNvPr id="8" name="组合 7"/>
            <p:cNvGrpSpPr/>
            <p:nvPr/>
          </p:nvGrpSpPr>
          <p:grpSpPr>
            <a:xfrm>
              <a:off x="468314" y="3030981"/>
              <a:ext cx="6337805" cy="591821"/>
              <a:chOff x="468314" y="3030981"/>
              <a:chExt cx="6337805" cy="591821"/>
            </a:xfrm>
            <a:grpFill/>
          </p:grpSpPr>
          <p:sp>
            <p:nvSpPr>
              <p:cNvPr id="13" name="矩形 12"/>
              <p:cNvSpPr>
                <a:spLocks noChangeAspect="1"/>
              </p:cNvSpPr>
              <p:nvPr/>
            </p:nvSpPr>
            <p:spPr>
              <a:xfrm>
                <a:off x="468314" y="3030981"/>
                <a:ext cx="1303020" cy="576072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原始图像</a:t>
                </a:r>
              </a:p>
            </p:txBody>
          </p:sp>
          <p:sp>
            <p:nvSpPr>
              <p:cNvPr id="14" name="矩形 13"/>
              <p:cNvSpPr>
                <a:spLocks noChangeAspect="1"/>
              </p:cNvSpPr>
              <p:nvPr/>
            </p:nvSpPr>
            <p:spPr>
              <a:xfrm>
                <a:off x="2147253" y="3046730"/>
                <a:ext cx="1303020" cy="576072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数据预处理</a:t>
                </a:r>
              </a:p>
            </p:txBody>
          </p:sp>
          <p:sp>
            <p:nvSpPr>
              <p:cNvPr id="15" name="矩形 14"/>
              <p:cNvSpPr>
                <a:spLocks noChangeAspect="1"/>
              </p:cNvSpPr>
              <p:nvPr/>
            </p:nvSpPr>
            <p:spPr>
              <a:xfrm>
                <a:off x="3825176" y="3046730"/>
                <a:ext cx="1303020" cy="576072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特征提取</a:t>
                </a:r>
              </a:p>
            </p:txBody>
          </p:sp>
          <p:sp>
            <p:nvSpPr>
              <p:cNvPr id="16" name="矩形 15"/>
              <p:cNvSpPr>
                <a:spLocks noChangeAspect="1"/>
              </p:cNvSpPr>
              <p:nvPr/>
            </p:nvSpPr>
            <p:spPr>
              <a:xfrm>
                <a:off x="5503099" y="3046730"/>
                <a:ext cx="1303020" cy="576072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分类器</a:t>
                </a:r>
              </a:p>
            </p:txBody>
          </p:sp>
        </p:grp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7181022" y="3046730"/>
              <a:ext cx="1303020" cy="576072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检测结果</a:t>
              </a:r>
            </a:p>
          </p:txBody>
        </p:sp>
      </p:grpSp>
      <p:sp>
        <p:nvSpPr>
          <p:cNvPr id="18" name="右箭头 17"/>
          <p:cNvSpPr>
            <a:spLocks noChangeAspect="1"/>
          </p:cNvSpPr>
          <p:nvPr/>
        </p:nvSpPr>
        <p:spPr>
          <a:xfrm>
            <a:off x="1771336" y="3231625"/>
            <a:ext cx="374903" cy="17103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9" name="右箭头 18"/>
          <p:cNvSpPr>
            <a:spLocks noChangeAspect="1"/>
          </p:cNvSpPr>
          <p:nvPr/>
        </p:nvSpPr>
        <p:spPr>
          <a:xfrm>
            <a:off x="3449259" y="3231625"/>
            <a:ext cx="374903" cy="17103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20" name="右箭头 19"/>
          <p:cNvSpPr>
            <a:spLocks noChangeAspect="1"/>
          </p:cNvSpPr>
          <p:nvPr/>
        </p:nvSpPr>
        <p:spPr>
          <a:xfrm>
            <a:off x="5128198" y="3231625"/>
            <a:ext cx="374903" cy="17103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21" name="右箭头 20"/>
          <p:cNvSpPr>
            <a:spLocks noChangeAspect="1"/>
          </p:cNvSpPr>
          <p:nvPr/>
        </p:nvSpPr>
        <p:spPr>
          <a:xfrm>
            <a:off x="6806121" y="3231625"/>
            <a:ext cx="374903" cy="17103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88466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第一章 绪论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5" y="1484313"/>
            <a:ext cx="7265986" cy="2615524"/>
          </a:xfrm>
        </p:spPr>
        <p:txBody>
          <a:bodyPr/>
          <a:lstStyle/>
          <a:p>
            <a:r>
              <a:rPr lang="zh-CN" altLang="en-US" dirty="0"/>
              <a:t>基于深度</a:t>
            </a:r>
            <a:r>
              <a:rPr lang="zh-CN" altLang="en-US" dirty="0" smtClean="0"/>
              <a:t>学习的目标检测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lvl="1"/>
            <a:r>
              <a:rPr lang="zh-CN" altLang="en-US" dirty="0" smtClean="0"/>
              <a:t>基于深度学习的回归方法：</a:t>
            </a:r>
            <a:r>
              <a:rPr lang="en-US" altLang="zh-CN" dirty="0" smtClean="0"/>
              <a:t>YOLO</a:t>
            </a:r>
            <a:r>
              <a:rPr lang="zh-CN" altLang="en-US" dirty="0" smtClean="0"/>
              <a:t>、</a:t>
            </a:r>
            <a:r>
              <a:rPr lang="en-US" altLang="zh-CN" dirty="0" smtClean="0"/>
              <a:t>YOLO v2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YOLO v3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SSD</a:t>
            </a:r>
            <a:r>
              <a:rPr lang="zh-CN" altLang="en-US" dirty="0" smtClean="0"/>
              <a:t>、</a:t>
            </a:r>
            <a:r>
              <a:rPr lang="en-US" altLang="zh-CN" dirty="0" smtClean="0"/>
              <a:t>DSSD</a:t>
            </a:r>
            <a:r>
              <a:rPr lang="zh-CN" altLang="en-US" dirty="0" smtClean="0"/>
              <a:t>等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dirty="0" smtClean="0"/>
              <a:t>候选区域推荐</a:t>
            </a:r>
            <a:r>
              <a:rPr lang="en-US" altLang="zh-CN" dirty="0" smtClean="0"/>
              <a:t>+</a:t>
            </a:r>
            <a:r>
              <a:rPr lang="zh-CN" altLang="en-US" dirty="0"/>
              <a:t>深度学习</a:t>
            </a:r>
            <a:r>
              <a:rPr lang="zh-CN" altLang="en-US" dirty="0" smtClean="0"/>
              <a:t>分类：</a:t>
            </a:r>
            <a:r>
              <a:rPr lang="en-US" altLang="zh-CN" dirty="0" smtClean="0"/>
              <a:t>R-CNN</a:t>
            </a:r>
            <a:r>
              <a:rPr lang="zh-CN" altLang="en-US" dirty="0" smtClean="0"/>
              <a:t>、</a:t>
            </a:r>
            <a:r>
              <a:rPr lang="en-US" altLang="zh-CN" dirty="0" smtClean="0"/>
              <a:t>Fast R-CNN</a:t>
            </a:r>
            <a:r>
              <a:rPr lang="zh-CN" altLang="en-US" dirty="0" smtClean="0"/>
              <a:t>、</a:t>
            </a:r>
            <a:r>
              <a:rPr lang="en-US" altLang="zh-CN" dirty="0" smtClean="0"/>
              <a:t>Faster R-CNN</a:t>
            </a:r>
            <a:r>
              <a:rPr lang="zh-CN" altLang="en-US" dirty="0" smtClean="0"/>
              <a:t>、</a:t>
            </a:r>
            <a:r>
              <a:rPr lang="en-US" altLang="zh-CN" dirty="0" smtClean="0"/>
              <a:t>RFCN</a:t>
            </a:r>
            <a:r>
              <a:rPr lang="zh-CN" altLang="en-US" dirty="0" smtClean="0"/>
              <a:t>等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152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ju">
  <a:themeElements>
    <a:clrScheme name="Axis 8">
      <a:dk1>
        <a:srgbClr val="292929"/>
      </a:dk1>
      <a:lt1>
        <a:srgbClr val="FFFFFF"/>
      </a:lt1>
      <a:dk2>
        <a:srgbClr val="000000"/>
      </a:dk2>
      <a:lt2>
        <a:srgbClr val="808080"/>
      </a:lt2>
      <a:accent1>
        <a:srgbClr val="CC9900"/>
      </a:accent1>
      <a:accent2>
        <a:srgbClr val="CCCC99"/>
      </a:accent2>
      <a:accent3>
        <a:srgbClr val="FFFFFF"/>
      </a:accent3>
      <a:accent4>
        <a:srgbClr val="212121"/>
      </a:accent4>
      <a:accent5>
        <a:srgbClr val="E2CAAA"/>
      </a:accent5>
      <a:accent6>
        <a:srgbClr val="B9B98A"/>
      </a:accent6>
      <a:hlink>
        <a:srgbClr val="999933"/>
      </a:hlink>
      <a:folHlink>
        <a:srgbClr val="B2B2B2"/>
      </a:folHlink>
    </a:clrScheme>
    <a:fontScheme name="Axis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Axis 1">
        <a:dk1>
          <a:srgbClr val="080808"/>
        </a:dk1>
        <a:lt1>
          <a:srgbClr val="F8F8F8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ADAAAA"/>
        </a:accent3>
        <a:accent4>
          <a:srgbClr val="D4D4D4"/>
        </a:accent4>
        <a:accent5>
          <a:srgbClr val="FFCAAA"/>
        </a:accent5>
        <a:accent6>
          <a:srgbClr val="B92D00"/>
        </a:accent6>
        <a:hlink>
          <a:srgbClr val="CC66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2">
        <a:dk1>
          <a:srgbClr val="333333"/>
        </a:dk1>
        <a:lt1>
          <a:srgbClr val="F8F8F8"/>
        </a:lt1>
        <a:dk2>
          <a:srgbClr val="800000"/>
        </a:dk2>
        <a:lt2>
          <a:srgbClr val="FFFFFF"/>
        </a:lt2>
        <a:accent1>
          <a:srgbClr val="CC9900"/>
        </a:accent1>
        <a:accent2>
          <a:srgbClr val="666666"/>
        </a:accent2>
        <a:accent3>
          <a:srgbClr val="C0AAAA"/>
        </a:accent3>
        <a:accent4>
          <a:srgbClr val="D4D4D4"/>
        </a:accent4>
        <a:accent5>
          <a:srgbClr val="E2CAAA"/>
        </a:accent5>
        <a:accent6>
          <a:srgbClr val="5C5C5C"/>
        </a:accent6>
        <a:hlink>
          <a:srgbClr val="CC6600"/>
        </a:hlink>
        <a:folHlink>
          <a:srgbClr val="95A58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3">
        <a:dk1>
          <a:srgbClr val="5F5F5F"/>
        </a:dk1>
        <a:lt1>
          <a:srgbClr val="A4BEE0"/>
        </a:lt1>
        <a:dk2>
          <a:srgbClr val="013253"/>
        </a:dk2>
        <a:lt2>
          <a:srgbClr val="FFFFFF"/>
        </a:lt2>
        <a:accent1>
          <a:srgbClr val="588480"/>
        </a:accent1>
        <a:accent2>
          <a:srgbClr val="6600FF"/>
        </a:accent2>
        <a:accent3>
          <a:srgbClr val="AAADB3"/>
        </a:accent3>
        <a:accent4>
          <a:srgbClr val="8BA2BF"/>
        </a:accent4>
        <a:accent5>
          <a:srgbClr val="B4C2C0"/>
        </a:accent5>
        <a:accent6>
          <a:srgbClr val="5C00E7"/>
        </a:accent6>
        <a:hlink>
          <a:srgbClr val="CCCC00"/>
        </a:hlink>
        <a:folHlink>
          <a:srgbClr val="5F5F5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4">
        <a:dk1>
          <a:srgbClr val="003300"/>
        </a:dk1>
        <a:lt1>
          <a:srgbClr val="F8F8F8"/>
        </a:lt1>
        <a:dk2>
          <a:srgbClr val="3D4A1C"/>
        </a:dk2>
        <a:lt2>
          <a:srgbClr val="FFFFFF"/>
        </a:lt2>
        <a:accent1>
          <a:srgbClr val="99CC00"/>
        </a:accent1>
        <a:accent2>
          <a:srgbClr val="669900"/>
        </a:accent2>
        <a:accent3>
          <a:srgbClr val="AFB1AB"/>
        </a:accent3>
        <a:accent4>
          <a:srgbClr val="D4D4D4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5">
        <a:dk1>
          <a:srgbClr val="333333"/>
        </a:dk1>
        <a:lt1>
          <a:srgbClr val="F8F8F8"/>
        </a:lt1>
        <a:dk2>
          <a:srgbClr val="005D8C"/>
        </a:dk2>
        <a:lt2>
          <a:srgbClr val="FFFFFF"/>
        </a:lt2>
        <a:accent1>
          <a:srgbClr val="00CC99"/>
        </a:accent1>
        <a:accent2>
          <a:srgbClr val="0099CC"/>
        </a:accent2>
        <a:accent3>
          <a:srgbClr val="AAB6C5"/>
        </a:accent3>
        <a:accent4>
          <a:srgbClr val="D4D4D4"/>
        </a:accent4>
        <a:accent5>
          <a:srgbClr val="AAE2CA"/>
        </a:accent5>
        <a:accent6>
          <a:srgbClr val="008AB9"/>
        </a:accent6>
        <a:hlink>
          <a:srgbClr val="FFCC00"/>
        </a:hlink>
        <a:folHlink>
          <a:srgbClr val="D8D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6">
        <a:dk1>
          <a:srgbClr val="000000"/>
        </a:dk1>
        <a:lt1>
          <a:srgbClr val="ECAE00"/>
        </a:lt1>
        <a:dk2>
          <a:srgbClr val="FFFFFF"/>
        </a:dk2>
        <a:lt2>
          <a:srgbClr val="333333"/>
        </a:lt2>
        <a:accent1>
          <a:srgbClr val="CC6600"/>
        </a:accent1>
        <a:accent2>
          <a:srgbClr val="BA6D10"/>
        </a:accent2>
        <a:accent3>
          <a:srgbClr val="F4D3AA"/>
        </a:accent3>
        <a:accent4>
          <a:srgbClr val="000000"/>
        </a:accent4>
        <a:accent5>
          <a:srgbClr val="E2B8AA"/>
        </a:accent5>
        <a:accent6>
          <a:srgbClr val="A8620D"/>
        </a:accent6>
        <a:hlink>
          <a:srgbClr val="666633"/>
        </a:hlink>
        <a:folHlink>
          <a:srgbClr val="8D996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xis 7">
        <a:dk1>
          <a:srgbClr val="000000"/>
        </a:dk1>
        <a:lt1>
          <a:srgbClr val="FFFFFF"/>
        </a:lt1>
        <a:dk2>
          <a:srgbClr val="372221"/>
        </a:dk2>
        <a:lt2>
          <a:srgbClr val="808080"/>
        </a:lt2>
        <a:accent1>
          <a:srgbClr val="009999"/>
        </a:accent1>
        <a:accent2>
          <a:srgbClr val="9AAC98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8B9B89"/>
        </a:accent6>
        <a:hlink>
          <a:srgbClr val="666699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xis 8">
        <a:dk1>
          <a:srgbClr val="292929"/>
        </a:dk1>
        <a:lt1>
          <a:srgbClr val="FFFFFF"/>
        </a:lt1>
        <a:dk2>
          <a:srgbClr val="000000"/>
        </a:dk2>
        <a:lt2>
          <a:srgbClr val="808080"/>
        </a:lt2>
        <a:accent1>
          <a:srgbClr val="CC9900"/>
        </a:accent1>
        <a:accent2>
          <a:srgbClr val="CCCC99"/>
        </a:accent2>
        <a:accent3>
          <a:srgbClr val="FFFFFF"/>
        </a:accent3>
        <a:accent4>
          <a:srgbClr val="212121"/>
        </a:accent4>
        <a:accent5>
          <a:srgbClr val="E2CAAA"/>
        </a:accent5>
        <a:accent6>
          <a:srgbClr val="B9B98A"/>
        </a:accent6>
        <a:hlink>
          <a:srgbClr val="9999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ju" id="{E919F850-A116-4495-85A1-F091BFA199A4}" vid="{AB135589-2799-4488-ACC0-0619FF3B06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零件</Template>
  <TotalTime>4049</TotalTime>
  <Words>1335</Words>
  <Application>Microsoft Office PowerPoint</Application>
  <PresentationFormat>全屏显示(4:3)</PresentationFormat>
  <Paragraphs>365</Paragraphs>
  <Slides>52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58" baseType="lpstr">
      <vt:lpstr>宋体</vt:lpstr>
      <vt:lpstr>Arial</vt:lpstr>
      <vt:lpstr>Cambria Math</vt:lpstr>
      <vt:lpstr>Times New Roman</vt:lpstr>
      <vt:lpstr>Wingdings</vt:lpstr>
      <vt:lpstr>nju</vt:lpstr>
      <vt:lpstr>基于计算机视觉的零件表面缺陷检测研究和应用</vt:lpstr>
      <vt:lpstr>内容提要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内容提要</vt:lpstr>
      <vt:lpstr>第二章 表面法线提取</vt:lpstr>
      <vt:lpstr>第二章 表面法线提取</vt:lpstr>
      <vt:lpstr>第二章 表面法线提取</vt:lpstr>
      <vt:lpstr>第二章 表面法线提取</vt:lpstr>
      <vt:lpstr>第二章 表面法线提取</vt:lpstr>
      <vt:lpstr>第二章 表面法线提取</vt:lpstr>
      <vt:lpstr>第二章 表面法线提取</vt:lpstr>
      <vt:lpstr>第二章 表面法线提取</vt:lpstr>
      <vt:lpstr>第二章 表面法线提取</vt:lpstr>
      <vt:lpstr>内容提要</vt:lpstr>
      <vt:lpstr>第三章 基于传统方法的缺陷检测</vt:lpstr>
      <vt:lpstr>第三章 基于传统方法的缺陷检测</vt:lpstr>
      <vt:lpstr>第三章 基于传统方法的缺陷检测</vt:lpstr>
      <vt:lpstr>第三章 基于传统方法的缺陷检测</vt:lpstr>
      <vt:lpstr>第三章 基于传统方法的缺陷检测</vt:lpstr>
      <vt:lpstr>第三章 基于传统方法的缺陷检测</vt:lpstr>
      <vt:lpstr>第三章 基于传统方法的缺陷检测</vt:lpstr>
      <vt:lpstr>第三章 基于传统方法的缺陷检测</vt:lpstr>
      <vt:lpstr>第三章 基于传统方法的缺陷检测</vt:lpstr>
      <vt:lpstr>第三章 基于传统方法的缺陷检测</vt:lpstr>
      <vt:lpstr>第三章 基于传统方法的缺陷检测</vt:lpstr>
      <vt:lpstr>第三章 基于传统方法的缺陷检测</vt:lpstr>
      <vt:lpstr>第三章 基于传统方法的缺陷检测</vt:lpstr>
      <vt:lpstr>第三章 基于传统方法的缺陷检测</vt:lpstr>
      <vt:lpstr>第三章 基于传统方法的缺陷检测</vt:lpstr>
      <vt:lpstr>第三章 基于传统方法的缺陷检测</vt:lpstr>
      <vt:lpstr>第三章 基于传统方法的缺陷检测</vt:lpstr>
      <vt:lpstr>第三章 基于传统方法的缺陷检测</vt:lpstr>
      <vt:lpstr>内容提要</vt:lpstr>
      <vt:lpstr>第四章 基于深度学习的缺陷检测</vt:lpstr>
      <vt:lpstr>第四章 基于深度学习的缺陷检测</vt:lpstr>
      <vt:lpstr>第四章 基于深度学习的缺陷检测</vt:lpstr>
      <vt:lpstr>第四章 基于深度学习的缺陷检测</vt:lpstr>
      <vt:lpstr>第四章 基于深度学习的缺陷检测</vt:lpstr>
      <vt:lpstr>第四章 基于深度学习的缺陷检测</vt:lpstr>
      <vt:lpstr>第四章 基于深度学习的缺陷检测</vt:lpstr>
      <vt:lpstr>内容提要</vt:lpstr>
      <vt:lpstr>第五章 总结与展望</vt:lpstr>
      <vt:lpstr>第五章 总结与展望</vt:lpstr>
      <vt:lpstr>致谢</vt:lpstr>
      <vt:lpstr>谢谢观看 Q&amp;A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song jia</dc:creator>
  <cp:lastModifiedBy>jia song</cp:lastModifiedBy>
  <cp:revision>707</cp:revision>
  <dcterms:created xsi:type="dcterms:W3CDTF">2018-05-15T06:24:32Z</dcterms:created>
  <dcterms:modified xsi:type="dcterms:W3CDTF">2018-05-21T20:01:00Z</dcterms:modified>
</cp:coreProperties>
</file>